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77" r:id="rId3"/>
    <p:sldId id="285" r:id="rId4"/>
    <p:sldId id="270" r:id="rId5"/>
    <p:sldId id="281" r:id="rId6"/>
    <p:sldId id="283" r:id="rId7"/>
    <p:sldId id="278" r:id="rId8"/>
    <p:sldId id="279" r:id="rId9"/>
    <p:sldId id="284" r:id="rId10"/>
  </p:sldIdLst>
  <p:sldSz cx="9144000" cy="6858000" type="screen4x3"/>
  <p:notesSz cx="6789738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4C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90793" autoAdjust="0"/>
  </p:normalViewPr>
  <p:slideViewPr>
    <p:cSldViewPr>
      <p:cViewPr varScale="1">
        <p:scale>
          <a:sx n="78" d="100"/>
          <a:sy n="78" d="100"/>
        </p:scale>
        <p:origin x="12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2925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828CB7-5BD1-46FC-8C8F-A1E6C51688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033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1438" y="0"/>
            <a:ext cx="28924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62000"/>
            <a:ext cx="4979987" cy="3735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725988"/>
            <a:ext cx="4948237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277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1975"/>
            <a:ext cx="296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1438" y="9451975"/>
            <a:ext cx="289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F90A21-0149-4962-95A0-AFF4CD49D2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877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2007</a:t>
            </a:r>
            <a:r>
              <a:rPr lang="en-GB" baseline="0" dirty="0" smtClean="0"/>
              <a:t> was a pre-inspection and gap analysis 2008 Audit 3 star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F90A21-0149-4962-95A0-AFF4CD49D24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682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2007</a:t>
            </a:r>
            <a:r>
              <a:rPr lang="en-GB" baseline="0" dirty="0" smtClean="0"/>
              <a:t> was a pre-inspection and gap analysis 2008 Audit 3 star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F90A21-0149-4962-95A0-AFF4CD49D24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682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4703D2-03FE-41C9-B475-0C44DA709AC1}" type="slidenum">
              <a:rPr lang="en-GB" sz="1200" smtClean="0"/>
              <a:pPr eaLnBrk="1" hangingPunct="1"/>
              <a:t>4</a:t>
            </a:fld>
            <a:endParaRPr lang="en-GB" sz="120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35712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003F6A-76AB-4EC1-A45A-DB8B518984B4}" type="slidenum">
              <a:rPr lang="en-GB" sz="1200" smtClean="0"/>
              <a:pPr eaLnBrk="1" hangingPunct="1"/>
              <a:t>7</a:t>
            </a:fld>
            <a:endParaRPr lang="en-GB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96600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E4019-F29B-4C02-A6A6-3444277C2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2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A74B7-3BF8-458A-8952-1BBE1F5EF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0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A2395-CF84-4D77-B016-08156674F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57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169BB-9B5B-42C4-A4A6-C272572E5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9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B5199-5FE4-4881-83CC-3D63A9CAC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3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A83FD-A1FB-4519-B972-06C098661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6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0DA93-0C3F-4170-8383-B5CD4D98A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18597-0CA5-4BE0-B35C-171A51722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0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5D229-3D8F-4D06-895F-AB3264CF5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93F4-A341-4C53-B139-2A201B9F2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4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1DF09-717F-41BB-9B04-C2468A784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4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DA5E1-A6AB-44CC-B45D-03E13A046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6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DD3F4F6-D2F3-42E5-9FD4-553517798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7F8E63-1FF8-41BE-AB62-FDAC6B393077}" type="slidenum">
              <a:rPr lang="en-US" sz="1400" smtClean="0"/>
              <a:pPr eaLnBrk="1" hangingPunct="1"/>
              <a:t>1</a:t>
            </a:fld>
            <a:endParaRPr lang="en-US" sz="1400" smtClean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705222" y="692696"/>
            <a:ext cx="7913687" cy="1831975"/>
          </a:xfrm>
        </p:spPr>
        <p:txBody>
          <a:bodyPr/>
          <a:lstStyle/>
          <a:p>
            <a:pPr eaLnBrk="1" hangingPunct="1"/>
            <a:r>
              <a:rPr lang="en-GB" sz="3200" dirty="0" smtClean="0">
                <a:latin typeface="Arial Black" pitchFamily="34" charset="0"/>
              </a:rPr>
              <a:t/>
            </a:r>
            <a:br>
              <a:rPr lang="en-GB" sz="3200" dirty="0" smtClean="0">
                <a:latin typeface="Arial Black" pitchFamily="34" charset="0"/>
              </a:rPr>
            </a:br>
            <a:r>
              <a:rPr lang="en-GB" sz="3200" dirty="0" smtClean="0">
                <a:latin typeface="Arial Black" pitchFamily="34" charset="0"/>
              </a:rPr>
              <a:t/>
            </a:r>
            <a:br>
              <a:rPr lang="en-GB" sz="3200" dirty="0" smtClean="0">
                <a:latin typeface="Arial Black" pitchFamily="34" charset="0"/>
              </a:rPr>
            </a:br>
            <a:r>
              <a:rPr lang="en-GB" sz="3200" dirty="0" smtClean="0">
                <a:latin typeface="Arial Black" pitchFamily="34" charset="0"/>
              </a:rPr>
              <a:t/>
            </a:r>
            <a:br>
              <a:rPr lang="en-GB" sz="3200" dirty="0" smtClean="0">
                <a:latin typeface="Arial Black" pitchFamily="34" charset="0"/>
              </a:rPr>
            </a:br>
            <a:r>
              <a:rPr lang="en-GB" sz="3200" dirty="0" smtClean="0">
                <a:latin typeface="Arial Black" pitchFamily="34" charset="0"/>
              </a:rPr>
              <a:t/>
            </a:r>
            <a:br>
              <a:rPr lang="en-GB" sz="3200" dirty="0" smtClean="0">
                <a:latin typeface="Arial Black" pitchFamily="34" charset="0"/>
              </a:rPr>
            </a:br>
            <a:r>
              <a:rPr lang="en-GB" sz="3200" dirty="0" smtClean="0">
                <a:latin typeface="Arial Black" pitchFamily="34" charset="0"/>
              </a:rPr>
              <a:t/>
            </a:r>
            <a:br>
              <a:rPr lang="en-GB" sz="3200" dirty="0" smtClean="0">
                <a:latin typeface="Arial Black" pitchFamily="34" charset="0"/>
              </a:rPr>
            </a:br>
            <a:r>
              <a:rPr lang="en-GB" sz="3200" dirty="0" smtClean="0">
                <a:latin typeface="Arial Black" pitchFamily="34" charset="0"/>
              </a:rPr>
              <a:t/>
            </a:r>
            <a:br>
              <a:rPr lang="en-GB" sz="3200" dirty="0" smtClean="0">
                <a:latin typeface="Arial Black" pitchFamily="34" charset="0"/>
              </a:rPr>
            </a:br>
            <a:r>
              <a:rPr lang="en-GB" sz="3600" dirty="0" smtClean="0">
                <a:solidFill>
                  <a:srgbClr val="0070C0"/>
                </a:solidFill>
                <a:latin typeface="Arial Black" pitchFamily="34" charset="0"/>
              </a:rPr>
              <a:t>Journey to health and safety excellence </a:t>
            </a:r>
            <a:br>
              <a:rPr lang="en-GB" sz="3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en-GB" sz="3600" dirty="0" smtClean="0">
                <a:solidFill>
                  <a:srgbClr val="0070C0"/>
                </a:solidFill>
                <a:latin typeface="Arial Black" pitchFamily="34" charset="0"/>
              </a:rPr>
              <a:t>St Leger Homes</a:t>
            </a:r>
            <a:r>
              <a:rPr lang="en-GB" sz="3600" dirty="0" smtClean="0">
                <a:solidFill>
                  <a:srgbClr val="0000FF"/>
                </a:solidFill>
                <a:latin typeface="Arial Black" pitchFamily="34" charset="0"/>
              </a:rPr>
              <a:t/>
            </a:r>
            <a:br>
              <a:rPr lang="en-GB" sz="3600" dirty="0" smtClean="0">
                <a:solidFill>
                  <a:srgbClr val="0000FF"/>
                </a:solidFill>
                <a:latin typeface="Arial Black" pitchFamily="34" charset="0"/>
              </a:rPr>
            </a:br>
            <a:r>
              <a:rPr lang="en-GB" sz="2800" dirty="0" smtClean="0">
                <a:latin typeface="Arial Black" pitchFamily="34" charset="0"/>
              </a:rPr>
              <a:t/>
            </a:r>
            <a:br>
              <a:rPr lang="en-GB" sz="2800" dirty="0" smtClean="0">
                <a:latin typeface="Arial Black" pitchFamily="34" charset="0"/>
              </a:rPr>
            </a:br>
            <a:r>
              <a:rPr lang="en-GB" sz="2800" dirty="0" smtClean="0">
                <a:latin typeface="Arial Black" pitchFamily="34" charset="0"/>
              </a:rPr>
              <a:t/>
            </a:r>
            <a:br>
              <a:rPr lang="en-GB" sz="2800" dirty="0" smtClean="0">
                <a:latin typeface="Arial Black" pitchFamily="34" charset="0"/>
              </a:rPr>
            </a:br>
            <a:r>
              <a:rPr lang="en-GB" sz="2800" dirty="0" smtClean="0">
                <a:latin typeface="Arial Black" pitchFamily="34" charset="0"/>
              </a:rPr>
              <a:t/>
            </a:r>
            <a:br>
              <a:rPr lang="en-GB" sz="2800" dirty="0" smtClean="0">
                <a:latin typeface="Arial Black" pitchFamily="34" charset="0"/>
              </a:rPr>
            </a:br>
            <a:r>
              <a:rPr lang="en-GB" sz="2800" dirty="0" smtClean="0">
                <a:latin typeface="Arial Black" pitchFamily="34" charset="0"/>
              </a:rPr>
              <a:t/>
            </a:r>
            <a:br>
              <a:rPr lang="en-GB" sz="2800" dirty="0" smtClean="0">
                <a:latin typeface="Arial Black" pitchFamily="34" charset="0"/>
              </a:rPr>
            </a:br>
            <a:r>
              <a:rPr lang="en-GB" sz="2800" dirty="0" smtClean="0">
                <a:latin typeface="Arial Black" pitchFamily="34" charset="0"/>
              </a:rPr>
              <a:t/>
            </a:r>
            <a:br>
              <a:rPr lang="en-GB" sz="2800" dirty="0" smtClean="0">
                <a:latin typeface="Arial Black" pitchFamily="34" charset="0"/>
              </a:rPr>
            </a:br>
            <a:r>
              <a:rPr lang="en-GB" sz="2800" dirty="0" smtClean="0">
                <a:latin typeface="Arial Black" pitchFamily="34" charset="0"/>
              </a:rPr>
              <a:t/>
            </a:r>
            <a:br>
              <a:rPr lang="en-GB" sz="2800" dirty="0" smtClean="0">
                <a:latin typeface="Arial Black" pitchFamily="34" charset="0"/>
              </a:rPr>
            </a:br>
            <a:endParaRPr lang="en-GB" sz="2800" dirty="0" smtClean="0">
              <a:latin typeface="Arial Black" pitchFamily="34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0" y="0"/>
            <a:ext cx="304800" cy="6019800"/>
          </a:xfrm>
          <a:prstGeom prst="rect">
            <a:avLst/>
          </a:prstGeom>
          <a:solidFill>
            <a:srgbClr val="C5E1FD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685800" y="6477000"/>
            <a:ext cx="8458200" cy="381000"/>
          </a:xfrm>
          <a:prstGeom prst="rect">
            <a:avLst/>
          </a:prstGeom>
          <a:solidFill>
            <a:srgbClr val="F0C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pic>
        <p:nvPicPr>
          <p:cNvPr id="205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90073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009900"/>
            <a:ext cx="4657188" cy="25915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18CF78-8672-4224-AACC-A5020582CD3A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685800" y="6477000"/>
            <a:ext cx="8458200" cy="381000"/>
          </a:xfrm>
          <a:prstGeom prst="rect">
            <a:avLst/>
          </a:prstGeom>
          <a:solidFill>
            <a:srgbClr val="F0C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pic>
        <p:nvPicPr>
          <p:cNvPr id="307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90073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1115616" y="116632"/>
            <a:ext cx="648072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20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St Leger Homes – who are we</a:t>
            </a:r>
            <a:endParaRPr lang="en-GB" sz="20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908050"/>
            <a:ext cx="7989888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dirty="0">
                <a:latin typeface="Arial" pitchFamily="34" charset="0"/>
                <a:cs typeface="Arial" pitchFamily="34" charset="0"/>
              </a:rPr>
              <a:t> 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Audit Commission excellent rated ALMO with 700 employees.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Set up by Doncaster Council in 2005 to manage 21,000 council homes and deliver a major programme of investment to bring homes up to the Decent Homes Standard.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We operate as not-for-profit limited company.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We have our own management board and work in partnership with Doncaster Council to deliver services.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We have recently expanded to take on delivery of additional services for the Council including housing options and homelessness.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18CF78-8672-4224-AACC-A5020582CD3A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0" y="0"/>
            <a:ext cx="304800" cy="6019800"/>
          </a:xfrm>
          <a:prstGeom prst="rect">
            <a:avLst/>
          </a:prstGeom>
          <a:solidFill>
            <a:srgbClr val="C5E1FD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685800" y="6477000"/>
            <a:ext cx="8458200" cy="381000"/>
          </a:xfrm>
          <a:prstGeom prst="rect">
            <a:avLst/>
          </a:prstGeom>
          <a:solidFill>
            <a:srgbClr val="F0C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pic>
        <p:nvPicPr>
          <p:cNvPr id="307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90073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1115616" y="116632"/>
            <a:ext cx="648072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GB" sz="2800" dirty="0"/>
          </a:p>
          <a:p>
            <a:pPr algn="ctr"/>
            <a:r>
              <a:rPr lang="en-GB" sz="20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Health and Safety Excellence – where we were</a:t>
            </a:r>
            <a:endParaRPr lang="en-GB" sz="20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908050"/>
            <a:ext cx="7989888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dirty="0">
                <a:latin typeface="Arial" pitchFamily="34" charset="0"/>
                <a:cs typeface="Arial" pitchFamily="34" charset="0"/>
              </a:rPr>
              <a:t> 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2007 British Safety Council 2 star – reality check!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Inherited large, unwieldy health and safety management system.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Lack of real engagement from managers and team leaders.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Perception that safety not aligned to business priorities.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Lack of engagement from trades and technical staff with safety accreditation systems such as CSCS.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Sometimes strained relationships with the Council’s Safety Team and other partner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organisations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Frustrations within the safety team due to lack of progress. 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41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D3D9C5-679C-4A64-AD3A-AB64ADCE1DCD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685800" y="6477000"/>
            <a:ext cx="8458200" cy="381000"/>
          </a:xfrm>
          <a:prstGeom prst="rect">
            <a:avLst/>
          </a:prstGeom>
          <a:solidFill>
            <a:srgbClr val="F0C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53975" y="58738"/>
            <a:ext cx="304800" cy="6019800"/>
          </a:xfrm>
          <a:prstGeom prst="rect">
            <a:avLst/>
          </a:prstGeom>
          <a:solidFill>
            <a:srgbClr val="C5E1FD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4086225" y="2943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90073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13"/>
          <p:cNvSpPr>
            <a:spLocks noChangeArrowheads="1"/>
          </p:cNvSpPr>
          <p:nvPr/>
        </p:nvSpPr>
        <p:spPr bwMode="auto">
          <a:xfrm>
            <a:off x="358775" y="476250"/>
            <a:ext cx="6473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GB" sz="2800" dirty="0"/>
          </a:p>
          <a:p>
            <a:endParaRPr lang="en-GB" sz="2800" b="1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endParaRPr lang="en-GB" sz="28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4104" name="Rectangle 14"/>
          <p:cNvSpPr>
            <a:spLocks noChangeArrowheads="1"/>
          </p:cNvSpPr>
          <p:nvPr/>
        </p:nvSpPr>
        <p:spPr bwMode="auto">
          <a:xfrm>
            <a:off x="682625" y="1268413"/>
            <a:ext cx="8069263" cy="359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105" name="Rectangle 1"/>
          <p:cNvSpPr>
            <a:spLocks noChangeArrowheads="1"/>
          </p:cNvSpPr>
          <p:nvPr/>
        </p:nvSpPr>
        <p:spPr bwMode="auto">
          <a:xfrm>
            <a:off x="358775" y="1262063"/>
            <a:ext cx="522128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British Safety Council 5 Star Award 2011, 2012, 2013 awaiting our 2014 result.</a:t>
            </a:r>
          </a:p>
          <a:p>
            <a:pPr marL="342900" indent="-342900">
              <a:buFont typeface="Arial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Business and safety priorities aligned through a three year rolling health and safety strategy. </a:t>
            </a:r>
          </a:p>
          <a:p>
            <a:pPr marL="342900" indent="-342900">
              <a:buFont typeface="Arial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Strong Board, Chief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Executive,senior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management and trade union support.</a:t>
            </a:r>
          </a:p>
          <a:p>
            <a:pPr marL="342900" indent="-342900">
              <a:buFont typeface="Arial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Robust, streamlined safety management 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      systems.</a:t>
            </a: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6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-556077">
            <a:off x="5575829" y="1130300"/>
            <a:ext cx="2846917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9" descr="S:\SLHD_WOW\WOW 1 Pictures\IMG_728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692">
            <a:off x="5988050" y="3290888"/>
            <a:ext cx="1909763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27584" y="47625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  <a:latin typeface="Arial" charset="0"/>
                <a:cs typeface="Arial" charset="0"/>
              </a:rPr>
              <a:t>Health and Safety Excellence – where </a:t>
            </a:r>
            <a:r>
              <a:rPr lang="en-GB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we are now </a:t>
            </a:r>
            <a:endParaRPr lang="en-GB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44C256-34A6-451E-8DD9-97F64D2C743B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0" y="0"/>
            <a:ext cx="304800" cy="6019800"/>
          </a:xfrm>
          <a:prstGeom prst="rect">
            <a:avLst/>
          </a:prstGeom>
          <a:solidFill>
            <a:srgbClr val="C5E1FD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685800" y="6477000"/>
            <a:ext cx="8458200" cy="381000"/>
          </a:xfrm>
          <a:prstGeom prst="rect">
            <a:avLst/>
          </a:prstGeom>
          <a:solidFill>
            <a:srgbClr val="F0C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pic>
        <p:nvPicPr>
          <p:cNvPr id="512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90073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13"/>
          <p:cNvSpPr>
            <a:spLocks noChangeArrowheads="1"/>
          </p:cNvSpPr>
          <p:nvPr/>
        </p:nvSpPr>
        <p:spPr bwMode="auto">
          <a:xfrm>
            <a:off x="428625" y="133350"/>
            <a:ext cx="6473825" cy="919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GB" sz="2800" dirty="0"/>
          </a:p>
          <a:p>
            <a:endParaRPr lang="en-GB" sz="2800" b="1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endParaRPr lang="en-GB" sz="28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9925" y="692150"/>
            <a:ext cx="8006531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 the change you want to see ………….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 wanted to change staff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attitude to safety.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realised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our own attitude and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had to change first.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eam away day led to our first Health and Safety strategy.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Once adopted the strategy gave focus and encouraged buy in.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Improved communication, engagement and recognition. 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ideo clip courtesy of </a:t>
            </a:r>
            <a:r>
              <a:rPr lang="en-US" sz="1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Eminex</a:t>
            </a:r>
            <a:endParaRPr lang="en-US" sz="1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2"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9" name="Rectangle 13"/>
          <p:cNvSpPr>
            <a:spLocks noChangeArrowheads="1"/>
          </p:cNvSpPr>
          <p:nvPr/>
        </p:nvSpPr>
        <p:spPr bwMode="auto">
          <a:xfrm>
            <a:off x="484188" y="3009901"/>
            <a:ext cx="4430712" cy="1139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GB" sz="2800" dirty="0"/>
          </a:p>
          <a:p>
            <a:endParaRPr lang="en-GB" sz="2800" b="1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endParaRPr lang="en-GB" sz="28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851129">
            <a:off x="6682084" y="3966201"/>
            <a:ext cx="2006375" cy="1603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421090-B7E1-42FC-85D8-0C828152BF9F}" type="slidenum">
              <a:rPr lang="en-US" sz="1400" smtClean="0"/>
              <a:pPr eaLnBrk="1" hangingPunct="1"/>
              <a:t>6</a:t>
            </a:fld>
            <a:endParaRPr lang="en-US" sz="1400" smtClean="0"/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0" y="0"/>
            <a:ext cx="304800" cy="6019800"/>
          </a:xfrm>
          <a:prstGeom prst="rect">
            <a:avLst/>
          </a:prstGeom>
          <a:solidFill>
            <a:srgbClr val="C5E1FD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685800" y="6477000"/>
            <a:ext cx="8458200" cy="381000"/>
          </a:xfrm>
          <a:prstGeom prst="rect">
            <a:avLst/>
          </a:prstGeom>
          <a:solidFill>
            <a:srgbClr val="F0C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90073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13"/>
          <p:cNvSpPr>
            <a:spLocks noChangeArrowheads="1"/>
          </p:cNvSpPr>
          <p:nvPr/>
        </p:nvSpPr>
        <p:spPr bwMode="auto">
          <a:xfrm>
            <a:off x="428625" y="401638"/>
            <a:ext cx="6473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GB" sz="2800" dirty="0"/>
          </a:p>
          <a:p>
            <a:r>
              <a:rPr lang="en-GB" b="1" dirty="0">
                <a:solidFill>
                  <a:srgbClr val="0070C0"/>
                </a:solidFill>
                <a:latin typeface="Arial" charset="0"/>
                <a:cs typeface="Arial" charset="0"/>
              </a:rPr>
              <a:t>Success Story – </a:t>
            </a:r>
            <a:r>
              <a:rPr lang="en-GB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CSCS </a:t>
            </a:r>
            <a:endParaRPr lang="en-GB" sz="28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164" y="-603448"/>
            <a:ext cx="4167187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2"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392113" y="1247775"/>
            <a:ext cx="626745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Supported by UCATT and Preston College.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Trade employees 20% in 2012 to 76% now.</a:t>
            </a:r>
            <a:endParaRPr lang="en-US" sz="2000" dirty="0">
              <a:latin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Managers and support staff 95% have CSCS card.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Aim is to achieve 100%.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Bureaucracy has been biggest barrier.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Benefits have been huge. </a:t>
            </a:r>
            <a:endParaRPr lang="en-US" sz="2000" dirty="0">
              <a:latin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endParaRPr lang="en-US" sz="2000" dirty="0">
              <a:latin typeface="Arial" charset="0"/>
              <a:cs typeface="Arial" charset="0"/>
            </a:endParaRPr>
          </a:p>
        </p:txBody>
      </p:sp>
      <p:pic>
        <p:nvPicPr>
          <p:cNvPr id="6154" name="Picture 3" descr="S:\SLHD_WOW\WOW1 Pictures\IMG_730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23285">
            <a:off x="6608418" y="783980"/>
            <a:ext cx="1787525" cy="26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Rectangle 13"/>
          <p:cNvSpPr>
            <a:spLocks noChangeArrowheads="1"/>
          </p:cNvSpPr>
          <p:nvPr/>
        </p:nvSpPr>
        <p:spPr bwMode="auto">
          <a:xfrm>
            <a:off x="493713" y="3212976"/>
            <a:ext cx="5921877" cy="531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GB" sz="2000" dirty="0">
              <a:solidFill>
                <a:srgbClr val="0070C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  <a:latin typeface="Arial" charset="0"/>
                <a:cs typeface="Arial" charset="0"/>
              </a:rPr>
              <a:t>Success Story – </a:t>
            </a:r>
            <a:r>
              <a:rPr lang="en-GB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stress management</a:t>
            </a:r>
            <a:endParaRPr lang="en-GB" sz="28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6156" name="Rectangle 23"/>
          <p:cNvSpPr>
            <a:spLocks noChangeArrowheads="1"/>
          </p:cNvSpPr>
          <p:nvPr/>
        </p:nvSpPr>
        <p:spPr bwMode="auto">
          <a:xfrm>
            <a:off x="578961" y="3933056"/>
            <a:ext cx="583662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Overcoming outdated thinking and misconceptions.</a:t>
            </a:r>
            <a:endParaRPr lang="en-US" sz="2000" dirty="0">
              <a:latin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Encouraging people to talk.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Work and non-work related stress.</a:t>
            </a:r>
            <a:endParaRPr lang="en-US" sz="2000" dirty="0">
              <a:latin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Risk assessment ,tailored support, training for managers, recruitment, resilience building. </a:t>
            </a:r>
            <a:endParaRPr lang="en-US" sz="20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7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685800" y="6477000"/>
            <a:ext cx="8458200" cy="381000"/>
          </a:xfrm>
          <a:prstGeom prst="rect">
            <a:avLst/>
          </a:prstGeom>
          <a:solidFill>
            <a:srgbClr val="F0C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0" y="0"/>
            <a:ext cx="304800" cy="6019800"/>
          </a:xfrm>
          <a:prstGeom prst="rect">
            <a:avLst/>
          </a:prstGeom>
          <a:solidFill>
            <a:srgbClr val="C5E1FD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4086225" y="2943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90073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2"/>
          <p:cNvSpPr>
            <a:spLocks noChangeArrowheads="1"/>
          </p:cNvSpPr>
          <p:nvPr/>
        </p:nvSpPr>
        <p:spPr bwMode="auto">
          <a:xfrm>
            <a:off x="954356" y="548679"/>
            <a:ext cx="664198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  <a:latin typeface="Arial" charset="0"/>
                <a:cs typeface="Arial" charset="0"/>
              </a:rPr>
              <a:t>Success Story </a:t>
            </a:r>
            <a:r>
              <a:rPr lang="en-GB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– embracing change </a:t>
            </a:r>
            <a:endParaRPr lang="en-GB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9183" y="1061978"/>
            <a:ext cx="68407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Change management high on the HSE and </a:t>
            </a:r>
          </a:p>
          <a:p>
            <a:pPr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British Safety Council agendas.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rogramme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praised by BSC Auditor.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Integration of new services from the Council 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and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37 transferring employees.</a:t>
            </a: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Workshops jointly delivered with external consultancy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Eminex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using Who Moved My Cheese materials.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Target group included existing and new staff.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Addressed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behavioural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emotional aspects of change.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Excellent buy in – impressive results.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340203">
            <a:off x="6650985" y="629656"/>
            <a:ext cx="1778667" cy="28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B42DF0-799E-4445-BF5A-728E8EA32EEF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0" y="0"/>
            <a:ext cx="304800" cy="6019800"/>
          </a:xfrm>
          <a:prstGeom prst="rect">
            <a:avLst/>
          </a:prstGeom>
          <a:solidFill>
            <a:srgbClr val="C5E1FD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685800" y="6477000"/>
            <a:ext cx="8458200" cy="381000"/>
          </a:xfrm>
          <a:prstGeom prst="rect">
            <a:avLst/>
          </a:prstGeom>
          <a:solidFill>
            <a:srgbClr val="F0C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pic>
        <p:nvPicPr>
          <p:cNvPr id="819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90073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13"/>
          <p:cNvSpPr>
            <a:spLocks noChangeArrowheads="1"/>
          </p:cNvSpPr>
          <p:nvPr/>
        </p:nvSpPr>
        <p:spPr bwMode="auto">
          <a:xfrm>
            <a:off x="854075" y="692697"/>
            <a:ext cx="6473825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Success story – site management</a:t>
            </a:r>
            <a:endParaRPr lang="en-GB" sz="28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854074" y="1484785"/>
            <a:ext cx="633571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More in-house decency work.</a:t>
            </a:r>
            <a:endParaRPr lang="en-US" sz="2000" dirty="0">
              <a:latin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CDM awareness.</a:t>
            </a:r>
            <a:endParaRPr lang="en-US" sz="2000" dirty="0">
              <a:latin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Site management arrangements.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err="1" smtClean="0">
                <a:latin typeface="Arial" charset="0"/>
                <a:cs typeface="Arial" charset="0"/>
              </a:rPr>
              <a:t>Formalisation</a:t>
            </a:r>
            <a:r>
              <a:rPr lang="en-US" sz="2000" dirty="0" smtClean="0">
                <a:latin typeface="Arial" charset="0"/>
                <a:cs typeface="Arial" charset="0"/>
              </a:rPr>
              <a:t> of roles  – </a:t>
            </a:r>
            <a:r>
              <a:rPr lang="en-US" sz="2000" dirty="0" err="1" smtClean="0">
                <a:latin typeface="Arial" charset="0"/>
                <a:cs typeface="Arial" charset="0"/>
              </a:rPr>
              <a:t>chargehand</a:t>
            </a:r>
            <a:r>
              <a:rPr lang="en-US" sz="2000" dirty="0" smtClean="0">
                <a:latin typeface="Arial" charset="0"/>
                <a:cs typeface="Arial" charset="0"/>
              </a:rPr>
              <a:t> posts created.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Inspection. </a:t>
            </a:r>
          </a:p>
        </p:txBody>
      </p:sp>
      <p:sp>
        <p:nvSpPr>
          <p:cNvPr id="8200" name="Rectangle 13"/>
          <p:cNvSpPr>
            <a:spLocks noChangeArrowheads="1"/>
          </p:cNvSpPr>
          <p:nvPr/>
        </p:nvSpPr>
        <p:spPr bwMode="auto">
          <a:xfrm>
            <a:off x="639763" y="3009901"/>
            <a:ext cx="6472237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GB" sz="2800" dirty="0"/>
          </a:p>
          <a:p>
            <a:r>
              <a:rPr lang="en-GB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  </a:t>
            </a:r>
            <a:r>
              <a:rPr lang="en-GB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Success </a:t>
            </a:r>
            <a:r>
              <a:rPr lang="en-GB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s</a:t>
            </a:r>
            <a:r>
              <a:rPr lang="en-GB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tory </a:t>
            </a:r>
            <a:r>
              <a:rPr lang="en-GB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 </a:t>
            </a:r>
            <a:r>
              <a:rPr lang="en-GB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engagement  </a:t>
            </a:r>
            <a:endParaRPr lang="en-GB" sz="2800" b="1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endParaRPr lang="en-GB" sz="28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854075" y="3732213"/>
            <a:ext cx="65436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Trade union involvement.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Employee training.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Strong stakeholder relationships.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 Safety campaigns with staff and tenants.</a:t>
            </a:r>
            <a:endParaRPr lang="en-US" sz="2000" dirty="0">
              <a:latin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000" dirty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Thank you cards. </a:t>
            </a:r>
            <a:endParaRPr lang="en-US" sz="2000" dirty="0">
              <a:latin typeface="Arial" charset="0"/>
              <a:cs typeface="Arial" charset="0"/>
            </a:endParaRPr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715963" y="4924425"/>
            <a:ext cx="6473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GB" sz="2800" dirty="0"/>
          </a:p>
          <a:p>
            <a:endParaRPr lang="en-GB" sz="28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518" y="2852936"/>
            <a:ext cx="2303463" cy="326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5B440F-FAE7-4296-9983-1EE6D977290E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0" y="0"/>
            <a:ext cx="304800" cy="6019800"/>
          </a:xfrm>
          <a:prstGeom prst="rect">
            <a:avLst/>
          </a:prstGeom>
          <a:solidFill>
            <a:srgbClr val="C5E1FD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685800" y="6477000"/>
            <a:ext cx="8458200" cy="381000"/>
          </a:xfrm>
          <a:prstGeom prst="rect">
            <a:avLst/>
          </a:prstGeom>
          <a:solidFill>
            <a:srgbClr val="F0C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200"/>
          </a:p>
        </p:txBody>
      </p:sp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90073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Rectangle 13"/>
          <p:cNvSpPr>
            <a:spLocks noChangeArrowheads="1"/>
          </p:cNvSpPr>
          <p:nvPr/>
        </p:nvSpPr>
        <p:spPr bwMode="auto">
          <a:xfrm>
            <a:off x="1677988" y="476250"/>
            <a:ext cx="6473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GB" sz="2800" b="1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endParaRPr lang="en-GB" sz="2800" b="1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r>
              <a:rPr lang="en-GB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What next ……………</a:t>
            </a:r>
          </a:p>
          <a:p>
            <a:endParaRPr lang="en-GB" sz="2800" b="1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endParaRPr lang="en-GB" sz="28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9045" y="1484784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Improved accident investigation.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Better management of insurance claims.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More work on resilience building and change management.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Celebrate our success!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Video clip courtesy of </a:t>
            </a:r>
            <a:r>
              <a:rPr lang="en-GB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Eminex</a:t>
            </a:r>
            <a:endParaRPr lang="en-GB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427</Words>
  <Application>Microsoft Office PowerPoint</Application>
  <PresentationFormat>On-screen Show (4:3)</PresentationFormat>
  <Paragraphs>138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Times New Roman</vt:lpstr>
      <vt:lpstr>Default Design</vt:lpstr>
      <vt:lpstr>      Journey to health and safety excellence  St Leger Homes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DMBC</dc:creator>
  <cp:lastModifiedBy>Main</cp:lastModifiedBy>
  <cp:revision>282</cp:revision>
  <cp:lastPrinted>2014-10-09T15:40:13Z</cp:lastPrinted>
  <dcterms:created xsi:type="dcterms:W3CDTF">2005-10-19T13:16:33Z</dcterms:created>
  <dcterms:modified xsi:type="dcterms:W3CDTF">2014-10-10T10:14:48Z</dcterms:modified>
</cp:coreProperties>
</file>