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3" r:id="rId2"/>
    <p:sldId id="387" r:id="rId3"/>
    <p:sldId id="390" r:id="rId4"/>
    <p:sldId id="391" r:id="rId5"/>
    <p:sldId id="265" r:id="rId6"/>
    <p:sldId id="388" r:id="rId7"/>
    <p:sldId id="257" r:id="rId8"/>
    <p:sldId id="258" r:id="rId9"/>
    <p:sldId id="259" r:id="rId10"/>
    <p:sldId id="260" r:id="rId11"/>
    <p:sldId id="261" r:id="rId12"/>
    <p:sldId id="262" r:id="rId13"/>
    <p:sldId id="263" r:id="rId14"/>
    <p:sldId id="392" r:id="rId15"/>
    <p:sldId id="39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94" d="100"/>
          <a:sy n="94" d="100"/>
        </p:scale>
        <p:origin x="115" y="29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5D6AE-A0D8-844D-97C1-5646CD5A36BF}" type="datetimeFigureOut">
              <a:rPr lang="en-US" smtClean="0"/>
              <a:t>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32F75-D307-4F4F-86A8-C39D574454B5}" type="slidenum">
              <a:rPr lang="en-US" smtClean="0"/>
              <a:t>‹#›</a:t>
            </a:fld>
            <a:endParaRPr lang="en-US"/>
          </a:p>
        </p:txBody>
      </p:sp>
    </p:spTree>
    <p:extLst>
      <p:ext uri="{BB962C8B-B14F-4D97-AF65-F5344CB8AC3E}">
        <p14:creationId xmlns:p14="http://schemas.microsoft.com/office/powerpoint/2010/main" val="282240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FF4B63-4A4C-4147-B467-7E9058026E17}" type="slidenum">
              <a:rPr lang="en-GB" smtClean="0"/>
              <a:pPr fontAlgn="base">
                <a:spcBef>
                  <a:spcPct val="0"/>
                </a:spcBef>
                <a:spcAft>
                  <a:spcPct val="0"/>
                </a:spcAft>
                <a:defRPr/>
              </a:pPr>
              <a:t>1</a:t>
            </a:fld>
            <a:endParaRPr lang="en-GB"/>
          </a:p>
        </p:txBody>
      </p:sp>
      <p:sp>
        <p:nvSpPr>
          <p:cNvPr id="2" name="Footer Placeholder 1">
            <a:extLst>
              <a:ext uri="{FF2B5EF4-FFF2-40B4-BE49-F238E27FC236}">
                <a16:creationId xmlns:a16="http://schemas.microsoft.com/office/drawing/2014/main" id="{97C91ECB-98A8-487D-8DC4-8E0B5DEC1FDD}"/>
              </a:ext>
            </a:extLst>
          </p:cNvPr>
          <p:cNvSpPr>
            <a:spLocks noGrp="1"/>
          </p:cNvSpPr>
          <p:nvPr>
            <p:ph type="ftr" sz="quarter" idx="4"/>
          </p:nvPr>
        </p:nvSpPr>
        <p:spPr/>
        <p:txBody>
          <a:bodyPr/>
          <a:lstStyle/>
          <a:p>
            <a:pPr>
              <a:defRPr/>
            </a:pPr>
            <a:endParaRPr lang="en-GB" altLang="en-US" dirty="0"/>
          </a:p>
        </p:txBody>
      </p:sp>
    </p:spTree>
    <p:extLst>
      <p:ext uri="{BB962C8B-B14F-4D97-AF65-F5344CB8AC3E}">
        <p14:creationId xmlns:p14="http://schemas.microsoft.com/office/powerpoint/2010/main" val="344808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A5FCB-D024-4697-B22E-7EB297CC8784}"/>
              </a:ext>
            </a:extLst>
          </p:cNvPr>
          <p:cNvSpPr>
            <a:spLocks noGrp="1"/>
          </p:cNvSpPr>
          <p:nvPr>
            <p:ph type="ctrTitle"/>
          </p:nvPr>
        </p:nvSpPr>
        <p:spPr>
          <a:xfrm>
            <a:off x="1524000" y="1122363"/>
            <a:ext cx="9144000" cy="2387600"/>
          </a:xfrm>
        </p:spPr>
        <p:txBody>
          <a:bodyPr anchor="b"/>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Subtitle 2">
            <a:extLst>
              <a:ext uri="{FF2B5EF4-FFF2-40B4-BE49-F238E27FC236}">
                <a16:creationId xmlns:a16="http://schemas.microsoft.com/office/drawing/2014/main" id="{14740C54-C6E1-4895-82A4-DCFD3C277C3E}"/>
              </a:ext>
            </a:extLst>
          </p:cNvPr>
          <p:cNvSpPr>
            <a:spLocks noGrp="1"/>
          </p:cNvSpPr>
          <p:nvPr>
            <p:ph type="subTitle" idx="1"/>
          </p:nvPr>
        </p:nvSpPr>
        <p:spPr>
          <a:xfrm>
            <a:off x="1524000" y="3602038"/>
            <a:ext cx="9144000" cy="1655762"/>
          </a:xfrm>
        </p:spPr>
        <p:txBody>
          <a:bodyPr/>
          <a:lstStyle>
            <a:lvl1pPr marL="0" indent="0" algn="ctr">
              <a:buNone/>
              <a:defRPr sz="2400">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a:extLst>
              <a:ext uri="{FF2B5EF4-FFF2-40B4-BE49-F238E27FC236}">
                <a16:creationId xmlns:a16="http://schemas.microsoft.com/office/drawing/2014/main" id="{D02A5791-E6BE-48D1-B006-E2BF0BD3B93D}"/>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6AB2C25F-AB0C-46A5-AB97-0688DC2C4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50BCA1-A200-47C9-9D0B-534A9C41DFF7}"/>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2725793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F8DED-4FF6-42D4-9AAD-B17A0DA85AF4}"/>
              </a:ext>
            </a:extLst>
          </p:cNvPr>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Vertical Text Placeholder 2">
            <a:extLst>
              <a:ext uri="{FF2B5EF4-FFF2-40B4-BE49-F238E27FC236}">
                <a16:creationId xmlns:a16="http://schemas.microsoft.com/office/drawing/2014/main" id="{4D873EA9-49E6-4EB7-B7A9-4238B2DB7AC6}"/>
              </a:ext>
            </a:extLst>
          </p:cNvPr>
          <p:cNvSpPr>
            <a:spLocks noGrp="1"/>
          </p:cNvSpPr>
          <p:nvPr>
            <p:ph type="body" orient="vert" idx="1"/>
          </p:nvPr>
        </p:nvSpPr>
        <p:spPr/>
        <p:txBody>
          <a:bodyPr vert="eaVert"/>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43A2018F-38B0-4722-AA1F-895897B24DC5}"/>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9B959E80-FDEB-49F8-99C5-86DA6BB97A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D37DE6-BEBE-4D89-94A2-3EC0A4B6ED07}"/>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251883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4CBCB1-CBE5-4708-8C94-10B349A8C167}"/>
              </a:ext>
            </a:extLst>
          </p:cNvPr>
          <p:cNvSpPr>
            <a:spLocks noGrp="1"/>
          </p:cNvSpPr>
          <p:nvPr>
            <p:ph type="title" orient="vert"/>
          </p:nvPr>
        </p:nvSpPr>
        <p:spPr>
          <a:xfrm>
            <a:off x="8724900" y="365125"/>
            <a:ext cx="2628900" cy="5811838"/>
          </a:xfrm>
        </p:spPr>
        <p:txBody>
          <a:bodyPr vert="eaVert"/>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Vertical Text Placeholder 2">
            <a:extLst>
              <a:ext uri="{FF2B5EF4-FFF2-40B4-BE49-F238E27FC236}">
                <a16:creationId xmlns:a16="http://schemas.microsoft.com/office/drawing/2014/main" id="{BDF3B7F4-B8C9-4849-AE7D-BDA94EEA5631}"/>
              </a:ext>
            </a:extLst>
          </p:cNvPr>
          <p:cNvSpPr>
            <a:spLocks noGrp="1"/>
          </p:cNvSpPr>
          <p:nvPr>
            <p:ph type="body" orient="vert" idx="1"/>
          </p:nvPr>
        </p:nvSpPr>
        <p:spPr>
          <a:xfrm>
            <a:off x="838200" y="365125"/>
            <a:ext cx="7734300" cy="5811838"/>
          </a:xfrm>
        </p:spPr>
        <p:txBody>
          <a:bodyPr vert="eaVert"/>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1EEC6FBB-E1CA-4547-8E7D-668B908CABC0}"/>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C059D9CF-3838-46BD-A079-5A345F3317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33642-B2A9-45CA-B7BD-2C74B13621D4}"/>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120188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D6517-DE6A-4AA6-806D-B1E6D26C9BCF}"/>
              </a:ext>
            </a:extLst>
          </p:cNvPr>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Content Placeholder 2">
            <a:extLst>
              <a:ext uri="{FF2B5EF4-FFF2-40B4-BE49-F238E27FC236}">
                <a16:creationId xmlns:a16="http://schemas.microsoft.com/office/drawing/2014/main" id="{D7823C94-8D35-48AD-A445-DF0FFB27A678}"/>
              </a:ext>
            </a:extLst>
          </p:cNvPr>
          <p:cNvSpPr>
            <a:spLocks noGrp="1"/>
          </p:cNvSpPr>
          <p:nvPr>
            <p:ph idx="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456E6695-78FC-4092-A9C1-57C38E72BA72}"/>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2B5C48FB-8F54-46CC-8443-FA7213EE03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21D00A-D42D-44E9-9661-C4D9A26C8F82}"/>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34992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3F75-80ED-4938-B8EE-AF8B06FB919E}"/>
              </a:ext>
            </a:extLst>
          </p:cNvPr>
          <p:cNvSpPr>
            <a:spLocks noGrp="1"/>
          </p:cNvSpPr>
          <p:nvPr>
            <p:ph type="title"/>
          </p:nvPr>
        </p:nvSpPr>
        <p:spPr>
          <a:xfrm>
            <a:off x="831850" y="1709738"/>
            <a:ext cx="10515600" cy="2852737"/>
          </a:xfrm>
        </p:spPr>
        <p:txBody>
          <a:bodyPr anchor="b"/>
          <a:lstStyle>
            <a:lvl1pPr>
              <a:defRPr sz="6000">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E583A2D0-7283-4CFF-8295-B521289B2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349538D-69C2-4F81-9BC5-693CAF546442}"/>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18ABF836-E603-4380-908A-F931CFA6B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DEB09B-B79E-487D-AE15-F3752FC75D75}"/>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130566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4D1AB-D46F-4486-BC68-41F85C75C715}"/>
              </a:ext>
            </a:extLst>
          </p:cNvPr>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Content Placeholder 2">
            <a:extLst>
              <a:ext uri="{FF2B5EF4-FFF2-40B4-BE49-F238E27FC236}">
                <a16:creationId xmlns:a16="http://schemas.microsoft.com/office/drawing/2014/main" id="{9EA03FF4-F5E0-40F8-B054-20661F0889C0}"/>
              </a:ext>
            </a:extLst>
          </p:cNvPr>
          <p:cNvSpPr>
            <a:spLocks noGrp="1"/>
          </p:cNvSpPr>
          <p:nvPr>
            <p:ph sz="half" idx="1"/>
          </p:nvPr>
        </p:nvSpPr>
        <p:spPr>
          <a:xfrm>
            <a:off x="838200" y="1825625"/>
            <a:ext cx="5181600" cy="4351338"/>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a:extLst>
              <a:ext uri="{FF2B5EF4-FFF2-40B4-BE49-F238E27FC236}">
                <a16:creationId xmlns:a16="http://schemas.microsoft.com/office/drawing/2014/main" id="{1AFD3905-8E68-407A-90B5-9F0873A34BAF}"/>
              </a:ext>
            </a:extLst>
          </p:cNvPr>
          <p:cNvSpPr>
            <a:spLocks noGrp="1"/>
          </p:cNvSpPr>
          <p:nvPr>
            <p:ph sz="half" idx="2"/>
          </p:nvPr>
        </p:nvSpPr>
        <p:spPr>
          <a:xfrm>
            <a:off x="6172200" y="1825625"/>
            <a:ext cx="5181600" cy="4351338"/>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a:extLst>
              <a:ext uri="{FF2B5EF4-FFF2-40B4-BE49-F238E27FC236}">
                <a16:creationId xmlns:a16="http://schemas.microsoft.com/office/drawing/2014/main" id="{9A9C1772-9806-41B2-B0FA-3E806C5353B2}"/>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6" name="Footer Placeholder 5">
            <a:extLst>
              <a:ext uri="{FF2B5EF4-FFF2-40B4-BE49-F238E27FC236}">
                <a16:creationId xmlns:a16="http://schemas.microsoft.com/office/drawing/2014/main" id="{C36726F1-8997-45A1-8E96-AAEC9E7954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FFA821-5015-438B-9DC9-4602C3E50C4C}"/>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288509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950F3-6B00-4DEC-8570-9DA5241FC9FB}"/>
              </a:ext>
            </a:extLst>
          </p:cNvPr>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A2910CEF-BCD9-4BC7-AFA7-0DA4158615DB}"/>
              </a:ext>
            </a:extLst>
          </p:cNvPr>
          <p:cNvSpPr>
            <a:spLocks noGrp="1"/>
          </p:cNvSpPr>
          <p:nvPr>
            <p:ph type="body" idx="1"/>
          </p:nvPr>
        </p:nvSpPr>
        <p:spPr>
          <a:xfrm>
            <a:off x="839788" y="1681163"/>
            <a:ext cx="5157787" cy="823912"/>
          </a:xfrm>
        </p:spPr>
        <p:txBody>
          <a:bodyPr anchor="b"/>
          <a:lstStyle>
            <a:lvl1pPr marL="0" indent="0">
              <a:buNone/>
              <a:defRPr sz="2400" b="1">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F188361-370C-47FB-9EBF-A5F081CA34B6}"/>
              </a:ext>
            </a:extLst>
          </p:cNvPr>
          <p:cNvSpPr>
            <a:spLocks noGrp="1"/>
          </p:cNvSpPr>
          <p:nvPr>
            <p:ph sz="half" idx="2"/>
          </p:nvPr>
        </p:nvSpPr>
        <p:spPr>
          <a:xfrm>
            <a:off x="839788" y="2505075"/>
            <a:ext cx="5157787" cy="3684588"/>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a:extLst>
              <a:ext uri="{FF2B5EF4-FFF2-40B4-BE49-F238E27FC236}">
                <a16:creationId xmlns:a16="http://schemas.microsoft.com/office/drawing/2014/main" id="{821C0B8D-4708-42C8-BF96-2E86B2CE995F}"/>
              </a:ext>
            </a:extLst>
          </p:cNvPr>
          <p:cNvSpPr>
            <a:spLocks noGrp="1"/>
          </p:cNvSpPr>
          <p:nvPr>
            <p:ph type="body" sz="quarter" idx="3"/>
          </p:nvPr>
        </p:nvSpPr>
        <p:spPr>
          <a:xfrm>
            <a:off x="6172200" y="1681163"/>
            <a:ext cx="5183188" cy="823912"/>
          </a:xfrm>
        </p:spPr>
        <p:txBody>
          <a:bodyPr anchor="b"/>
          <a:lstStyle>
            <a:lvl1pPr marL="0" indent="0">
              <a:buNone/>
              <a:defRPr sz="2400" b="1">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ACB95E0-D470-437B-A9FD-99B7602B2473}"/>
              </a:ext>
            </a:extLst>
          </p:cNvPr>
          <p:cNvSpPr>
            <a:spLocks noGrp="1"/>
          </p:cNvSpPr>
          <p:nvPr>
            <p:ph sz="quarter" idx="4"/>
          </p:nvPr>
        </p:nvSpPr>
        <p:spPr>
          <a:xfrm>
            <a:off x="6172200" y="2505075"/>
            <a:ext cx="5183188" cy="3684588"/>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a:extLst>
              <a:ext uri="{FF2B5EF4-FFF2-40B4-BE49-F238E27FC236}">
                <a16:creationId xmlns:a16="http://schemas.microsoft.com/office/drawing/2014/main" id="{FDC84913-2E8B-4152-BDDB-D8FA11D12021}"/>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8" name="Footer Placeholder 7">
            <a:extLst>
              <a:ext uri="{FF2B5EF4-FFF2-40B4-BE49-F238E27FC236}">
                <a16:creationId xmlns:a16="http://schemas.microsoft.com/office/drawing/2014/main" id="{6E18FCC5-A4A5-4473-A830-939D4B02AF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69EBD77-17B9-4389-9932-CC6C087135F7}"/>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173153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B305-2386-429D-A76D-90B92304550D}"/>
              </a:ext>
            </a:extLst>
          </p:cNvPr>
          <p:cNvSpPr>
            <a:spLocks noGrp="1"/>
          </p:cNvSpPr>
          <p:nvPr>
            <p:ph type="title"/>
          </p:nvPr>
        </p:nvSpPr>
        <p:spPr/>
        <p:txBody>
          <a:bodyPr/>
          <a:lstStyle/>
          <a:p>
            <a:r>
              <a:rPr lang="en-GB"/>
              <a:t>Click to edit Master title style</a:t>
            </a:r>
            <a:endParaRPr lang="en-GB" dirty="0"/>
          </a:p>
        </p:txBody>
      </p:sp>
      <p:sp>
        <p:nvSpPr>
          <p:cNvPr id="3" name="Date Placeholder 2">
            <a:extLst>
              <a:ext uri="{FF2B5EF4-FFF2-40B4-BE49-F238E27FC236}">
                <a16:creationId xmlns:a16="http://schemas.microsoft.com/office/drawing/2014/main" id="{8279DB01-85FE-4157-982C-9BA088427CCE}"/>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4" name="Footer Placeholder 3">
            <a:extLst>
              <a:ext uri="{FF2B5EF4-FFF2-40B4-BE49-F238E27FC236}">
                <a16:creationId xmlns:a16="http://schemas.microsoft.com/office/drawing/2014/main" id="{397D6E2D-7CFE-49F5-8AB7-3DDBFA428E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9A1A8C-E61C-420A-9310-44434AA1892C}"/>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311258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BCBF96-2ED9-44FA-83A4-3BFAC43921CB}"/>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3" name="Footer Placeholder 2">
            <a:extLst>
              <a:ext uri="{FF2B5EF4-FFF2-40B4-BE49-F238E27FC236}">
                <a16:creationId xmlns:a16="http://schemas.microsoft.com/office/drawing/2014/main" id="{B678EFC8-570F-43EB-8E28-522E26FA213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BEE1265-AAB2-447E-A904-368D51A756E7}"/>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44307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11EB-45C8-430B-8B69-8F15DDEF9AA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a:extLst>
              <a:ext uri="{FF2B5EF4-FFF2-40B4-BE49-F238E27FC236}">
                <a16:creationId xmlns:a16="http://schemas.microsoft.com/office/drawing/2014/main" id="{84410D4A-7B69-4003-97A5-7EF7B83F29C2}"/>
              </a:ext>
            </a:extLst>
          </p:cNvPr>
          <p:cNvSpPr>
            <a:spLocks noGrp="1"/>
          </p:cNvSpPr>
          <p:nvPr>
            <p:ph idx="1"/>
          </p:nvPr>
        </p:nvSpPr>
        <p:spPr>
          <a:xfrm>
            <a:off x="5183188" y="987425"/>
            <a:ext cx="6172200" cy="4873625"/>
          </a:xfrm>
        </p:spPr>
        <p:txBody>
          <a:bodyPr/>
          <a:lstStyle>
            <a:lvl1pPr>
              <a:defRPr sz="3200">
                <a:latin typeface="Tahoma" panose="020B0604030504040204" pitchFamily="34" charset="0"/>
                <a:ea typeface="Tahoma" panose="020B0604030504040204" pitchFamily="34" charset="0"/>
                <a:cs typeface="Tahoma" panose="020B0604030504040204" pitchFamily="34" charset="0"/>
              </a:defRPr>
            </a:lvl1pPr>
            <a:lvl2pPr>
              <a:defRPr sz="28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000">
                <a:latin typeface="Tahoma" panose="020B0604030504040204" pitchFamily="34" charset="0"/>
                <a:ea typeface="Tahoma" panose="020B0604030504040204" pitchFamily="34" charset="0"/>
                <a:cs typeface="Tahoma" panose="020B0604030504040204" pitchFamily="34" charset="0"/>
              </a:defRPr>
            </a:lvl4pPr>
            <a:lvl5pPr>
              <a:defRPr sz="2000">
                <a:latin typeface="Tahoma" panose="020B0604030504040204" pitchFamily="34" charset="0"/>
                <a:ea typeface="Tahoma" panose="020B0604030504040204" pitchFamily="34" charset="0"/>
                <a:cs typeface="Tahoma" panose="020B0604030504040204" pitchFamily="34" charset="0"/>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a:extLst>
              <a:ext uri="{FF2B5EF4-FFF2-40B4-BE49-F238E27FC236}">
                <a16:creationId xmlns:a16="http://schemas.microsoft.com/office/drawing/2014/main" id="{30DB8568-6E78-4E08-AB6C-EB640FFFF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B20548-ECAB-4C66-8DB9-524AD890918D}"/>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6" name="Footer Placeholder 5">
            <a:extLst>
              <a:ext uri="{FF2B5EF4-FFF2-40B4-BE49-F238E27FC236}">
                <a16:creationId xmlns:a16="http://schemas.microsoft.com/office/drawing/2014/main" id="{32C96D97-878C-44B5-80D6-CC4078246E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979B13-A8F5-40D8-B45C-F600BB2A31CE}"/>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602452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2D8C0-6927-41C9-80C3-2A9BC7CCCF0E}"/>
              </a:ext>
            </a:extLst>
          </p:cNvPr>
          <p:cNvSpPr>
            <a:spLocks noGrp="1"/>
          </p:cNvSpPr>
          <p:nvPr>
            <p:ph type="title"/>
          </p:nvPr>
        </p:nvSpPr>
        <p:spPr>
          <a:xfrm>
            <a:off x="839788" y="457200"/>
            <a:ext cx="3932237" cy="1600200"/>
          </a:xfrm>
        </p:spPr>
        <p:txBody>
          <a:bodyPr anchor="b"/>
          <a:lstStyle>
            <a:lvl1pPr>
              <a:defRPr sz="3200">
                <a:latin typeface="Tahoma" panose="020B0604030504040204" pitchFamily="34" charset="0"/>
                <a:ea typeface="Tahoma" panose="020B0604030504040204" pitchFamily="34" charset="0"/>
                <a:cs typeface="Tahoma" panose="020B0604030504040204" pitchFamily="34" charset="0"/>
              </a:defRPr>
            </a:lvl1pPr>
          </a:lstStyle>
          <a:p>
            <a:r>
              <a:rPr lang="en-GB"/>
              <a:t>Click to edit Master title style</a:t>
            </a:r>
            <a:endParaRPr lang="en-GB" dirty="0"/>
          </a:p>
        </p:txBody>
      </p:sp>
      <p:sp>
        <p:nvSpPr>
          <p:cNvPr id="3" name="Picture Placeholder 2">
            <a:extLst>
              <a:ext uri="{FF2B5EF4-FFF2-40B4-BE49-F238E27FC236}">
                <a16:creationId xmlns:a16="http://schemas.microsoft.com/office/drawing/2014/main" id="{EAE7692D-ADBC-4402-B76C-D94D04D993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a:extLst>
              <a:ext uri="{FF2B5EF4-FFF2-40B4-BE49-F238E27FC236}">
                <a16:creationId xmlns:a16="http://schemas.microsoft.com/office/drawing/2014/main" id="{148E733C-D806-4B10-B8FC-0F00BD6AD7CC}"/>
              </a:ext>
            </a:extLst>
          </p:cNvPr>
          <p:cNvSpPr>
            <a:spLocks noGrp="1"/>
          </p:cNvSpPr>
          <p:nvPr>
            <p:ph type="body" sz="half" idx="2"/>
          </p:nvPr>
        </p:nvSpPr>
        <p:spPr>
          <a:xfrm>
            <a:off x="839788" y="2057400"/>
            <a:ext cx="3932237" cy="3811588"/>
          </a:xfrm>
        </p:spPr>
        <p:txBody>
          <a:bodyPr/>
          <a:lstStyle>
            <a:lvl1pPr marL="0" indent="0">
              <a:buNone/>
              <a:defRPr sz="1600">
                <a:latin typeface="Tahoma" panose="020B0604030504040204" pitchFamily="34" charset="0"/>
                <a:ea typeface="Tahoma" panose="020B0604030504040204" pitchFamily="34" charset="0"/>
                <a:cs typeface="Tahom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B6ACB51-C946-4E65-A1DF-49AE6DE22398}"/>
              </a:ext>
            </a:extLst>
          </p:cNvPr>
          <p:cNvSpPr>
            <a:spLocks noGrp="1"/>
          </p:cNvSpPr>
          <p:nvPr>
            <p:ph type="dt" sz="half" idx="10"/>
          </p:nvPr>
        </p:nvSpPr>
        <p:spPr/>
        <p:txBody>
          <a:bodyPr/>
          <a:lstStyle/>
          <a:p>
            <a:fld id="{A2EA1F90-985F-48A6-A8CD-B87E63AF37F1}" type="datetimeFigureOut">
              <a:rPr lang="en-GB" smtClean="0"/>
              <a:t>18/01/2024</a:t>
            </a:fld>
            <a:endParaRPr lang="en-GB"/>
          </a:p>
        </p:txBody>
      </p:sp>
      <p:sp>
        <p:nvSpPr>
          <p:cNvPr id="6" name="Footer Placeholder 5">
            <a:extLst>
              <a:ext uri="{FF2B5EF4-FFF2-40B4-BE49-F238E27FC236}">
                <a16:creationId xmlns:a16="http://schemas.microsoft.com/office/drawing/2014/main" id="{387B869C-B573-4FED-A57F-363541BB61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80CF62-67BE-421F-B1BC-55895373152F}"/>
              </a:ext>
            </a:extLst>
          </p:cNvPr>
          <p:cNvSpPr>
            <a:spLocks noGrp="1"/>
          </p:cNvSpPr>
          <p:nvPr>
            <p:ph type="sldNum" sz="quarter" idx="12"/>
          </p:nvPr>
        </p:nvSpPr>
        <p:spPr/>
        <p:txBody>
          <a:bodyPr/>
          <a:lstStyle/>
          <a:p>
            <a:fld id="{81BD094D-557C-499E-96EF-84258A2DDAAC}" type="slidenum">
              <a:rPr lang="en-GB" smtClean="0"/>
              <a:t>‹#›</a:t>
            </a:fld>
            <a:endParaRPr lang="en-GB"/>
          </a:p>
        </p:txBody>
      </p:sp>
    </p:spTree>
    <p:extLst>
      <p:ext uri="{BB962C8B-B14F-4D97-AF65-F5344CB8AC3E}">
        <p14:creationId xmlns:p14="http://schemas.microsoft.com/office/powerpoint/2010/main" val="311030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555B40-16F6-45DC-921C-CC9CDA04A7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884197DB-C089-4C6F-979F-2440A582A0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7FD987B5-8117-41FE-996C-201612044C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1F90-985F-48A6-A8CD-B87E63AF37F1}" type="datetimeFigureOut">
              <a:rPr lang="en-GB" smtClean="0"/>
              <a:t>18/01/2024</a:t>
            </a:fld>
            <a:endParaRPr lang="en-GB"/>
          </a:p>
        </p:txBody>
      </p:sp>
      <p:sp>
        <p:nvSpPr>
          <p:cNvPr id="5" name="Footer Placeholder 4">
            <a:extLst>
              <a:ext uri="{FF2B5EF4-FFF2-40B4-BE49-F238E27FC236}">
                <a16:creationId xmlns:a16="http://schemas.microsoft.com/office/drawing/2014/main" id="{4D2D65DE-3547-4386-84CD-CEF89DB8E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F4FDC8-6FD4-4C7F-A586-84DEE8B723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D094D-557C-499E-96EF-84258A2DDAAC}" type="slidenum">
              <a:rPr lang="en-GB" smtClean="0"/>
              <a:t>‹#›</a:t>
            </a:fld>
            <a:endParaRPr lang="en-GB"/>
          </a:p>
        </p:txBody>
      </p:sp>
    </p:spTree>
    <p:extLst>
      <p:ext uri="{BB962C8B-B14F-4D97-AF65-F5344CB8AC3E}">
        <p14:creationId xmlns:p14="http://schemas.microsoft.com/office/powerpoint/2010/main" val="82876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even.Griggs@staffs.ac.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800F-4EFA-4A1B-9725-C8C9315AE0C8}"/>
              </a:ext>
            </a:extLst>
          </p:cNvPr>
          <p:cNvSpPr txBox="1"/>
          <p:nvPr/>
        </p:nvSpPr>
        <p:spPr>
          <a:xfrm>
            <a:off x="487017" y="692697"/>
            <a:ext cx="9713439" cy="861774"/>
          </a:xfrm>
          <a:prstGeom prst="rect">
            <a:avLst/>
          </a:prstGeom>
          <a:noFill/>
        </p:spPr>
        <p:txBody>
          <a:bodyPr wrap="square" rtlCol="0">
            <a:spAutoFit/>
          </a:bodyPr>
          <a:lstStyle/>
          <a:p>
            <a:r>
              <a:rPr lang="en-GB" sz="3200" dirty="0">
                <a:solidFill>
                  <a:srgbClr val="FF0000"/>
                </a:solidFill>
              </a:rPr>
              <a:t>Centre for Business, Innovation and the Regions</a:t>
            </a:r>
          </a:p>
          <a:p>
            <a:endParaRPr lang="en-GB" dirty="0"/>
          </a:p>
        </p:txBody>
      </p:sp>
      <p:sp>
        <p:nvSpPr>
          <p:cNvPr id="6" name="TextBox 5">
            <a:extLst>
              <a:ext uri="{FF2B5EF4-FFF2-40B4-BE49-F238E27FC236}">
                <a16:creationId xmlns:a16="http://schemas.microsoft.com/office/drawing/2014/main" id="{AFC6FF60-3EEB-424D-B4A3-D0D80F6CB1D7}"/>
              </a:ext>
            </a:extLst>
          </p:cNvPr>
          <p:cNvSpPr txBox="1"/>
          <p:nvPr/>
        </p:nvSpPr>
        <p:spPr>
          <a:xfrm>
            <a:off x="844062" y="1874353"/>
            <a:ext cx="10190408" cy="6217087"/>
          </a:xfrm>
          <a:prstGeom prst="rect">
            <a:avLst/>
          </a:prstGeom>
          <a:noFill/>
        </p:spPr>
        <p:txBody>
          <a:bodyPr wrap="square" rtlCol="0">
            <a:spAutoFit/>
          </a:bodyPr>
          <a:lstStyle/>
          <a:p>
            <a:r>
              <a:rPr lang="en-GB" sz="4000" b="1" dirty="0"/>
              <a:t>Under Pressure. The Future of Councillor-Officer Relations. </a:t>
            </a:r>
          </a:p>
          <a:p>
            <a:endParaRPr lang="en-GB" sz="4000" b="1" dirty="0"/>
          </a:p>
          <a:p>
            <a:r>
              <a:rPr lang="en-GB" sz="2400" dirty="0"/>
              <a:t>Neil Barnett (Leeds Beckett), Arianna </a:t>
            </a:r>
            <a:r>
              <a:rPr lang="en-GB" sz="2400" dirty="0" err="1"/>
              <a:t>Giovannini</a:t>
            </a:r>
            <a:r>
              <a:rPr lang="en-GB" sz="2400" dirty="0"/>
              <a:t> (Urbino University), Steven Griggs (Staffordshire University), David Howarth (Essex University), Stephen Jeffares (Birmingham University) and Craig Love (Essex University). </a:t>
            </a:r>
          </a:p>
          <a:p>
            <a:endParaRPr lang="en-GB" sz="4000" b="1" dirty="0"/>
          </a:p>
          <a:p>
            <a:r>
              <a:rPr lang="en-GB" sz="2400" b="1" dirty="0"/>
              <a:t>Contact: Professor Steven Griggs</a:t>
            </a:r>
          </a:p>
          <a:p>
            <a:r>
              <a:rPr lang="en-GB" sz="2400" b="1" dirty="0">
                <a:solidFill>
                  <a:srgbClr val="0000CC"/>
                </a:solidFill>
                <a:hlinkClick r:id="rId3"/>
              </a:rPr>
              <a:t>Steven.Griggs@staffs.ac.uk</a:t>
            </a:r>
            <a:endParaRPr lang="en-GB" sz="2400" b="1" dirty="0">
              <a:solidFill>
                <a:srgbClr val="0000CC"/>
              </a:solidFill>
            </a:endParaRPr>
          </a:p>
          <a:p>
            <a:endParaRPr lang="en-GB" b="1" dirty="0">
              <a:solidFill>
                <a:srgbClr val="0000CC"/>
              </a:solidFill>
            </a:endParaRPr>
          </a:p>
          <a:p>
            <a:endParaRPr lang="en-GB" b="1" dirty="0">
              <a:solidFill>
                <a:srgbClr val="0000CC"/>
              </a:solidFill>
            </a:endParaRPr>
          </a:p>
          <a:p>
            <a:endParaRPr lang="en-GB" b="1" dirty="0">
              <a:solidFill>
                <a:srgbClr val="0000CC"/>
              </a:solidFill>
            </a:endParaRPr>
          </a:p>
          <a:p>
            <a:endParaRPr lang="en-GB" b="1" dirty="0">
              <a:solidFill>
                <a:srgbClr val="0000CC"/>
              </a:solidFill>
            </a:endParaRPr>
          </a:p>
          <a:p>
            <a:endParaRPr lang="en-GB" b="1" dirty="0">
              <a:solidFill>
                <a:srgbClr val="0000CC"/>
              </a:solidFill>
            </a:endParaRPr>
          </a:p>
          <a:p>
            <a:endParaRPr lang="en-GB" b="1" dirty="0">
              <a:solidFill>
                <a:srgbClr val="0000CC"/>
              </a:solidFill>
            </a:endParaRPr>
          </a:p>
        </p:txBody>
      </p:sp>
      <p:pic>
        <p:nvPicPr>
          <p:cNvPr id="2" name="Picture 1">
            <a:extLst>
              <a:ext uri="{FF2B5EF4-FFF2-40B4-BE49-F238E27FC236}">
                <a16:creationId xmlns:a16="http://schemas.microsoft.com/office/drawing/2014/main" id="{A10DBA37-50ED-DD37-36CC-426ABFDF0AC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3859753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D4401-E4A9-BDF4-1F01-EAE333011CCE}"/>
              </a:ext>
            </a:extLst>
          </p:cNvPr>
          <p:cNvSpPr>
            <a:spLocks noGrp="1"/>
          </p:cNvSpPr>
          <p:nvPr>
            <p:ph type="title"/>
          </p:nvPr>
        </p:nvSpPr>
        <p:spPr/>
        <p:txBody>
          <a:bodyPr/>
          <a:lstStyle/>
          <a:p>
            <a:r>
              <a:rPr lang="en-GB" dirty="0">
                <a:solidFill>
                  <a:srgbClr val="FF0000"/>
                </a:solidFill>
              </a:rPr>
              <a:t>VP4: Galvanised Dialogues</a:t>
            </a:r>
          </a:p>
        </p:txBody>
      </p:sp>
      <p:sp>
        <p:nvSpPr>
          <p:cNvPr id="3" name="Content Placeholder 2">
            <a:extLst>
              <a:ext uri="{FF2B5EF4-FFF2-40B4-BE49-F238E27FC236}">
                <a16:creationId xmlns:a16="http://schemas.microsoft.com/office/drawing/2014/main" id="{FB3586DF-77FA-1C75-20EC-004CF927AB92}"/>
              </a:ext>
            </a:extLst>
          </p:cNvPr>
          <p:cNvSpPr>
            <a:spLocks noGrp="1"/>
          </p:cNvSpPr>
          <p:nvPr>
            <p:ph idx="1"/>
          </p:nvPr>
        </p:nvSpPr>
        <p:spPr>
          <a:xfrm>
            <a:off x="838200" y="1451295"/>
            <a:ext cx="10515600" cy="5343788"/>
          </a:xfrm>
        </p:spPr>
        <p:txBody>
          <a:bodyPr>
            <a:normAutofit fontScale="25000" lnSpcReduction="20000"/>
          </a:bodyPr>
          <a:lstStyle/>
          <a:p>
            <a:pPr marL="0" indent="0">
              <a:lnSpc>
                <a:spcPct val="120000"/>
              </a:lnSpc>
              <a:spcBef>
                <a:spcPts val="800"/>
              </a:spcBef>
              <a:buNone/>
            </a:pPr>
            <a:endParaRPr lang="en-GB" sz="2800" dirty="0">
              <a:ln>
                <a:noFill/>
              </a:ln>
              <a:solidFill>
                <a:srgbClr val="000000"/>
              </a:solidFill>
              <a:effectLst/>
              <a:latin typeface="Helvetica Neue"/>
              <a:ea typeface="Arial Unicode MS"/>
              <a:cs typeface="Arial Unicode MS"/>
            </a:endParaRPr>
          </a:p>
          <a:p>
            <a:pPr>
              <a:lnSpc>
                <a:spcPct val="120000"/>
              </a:lnSpc>
              <a:spcBef>
                <a:spcPts val="800"/>
              </a:spcBef>
            </a:pPr>
            <a:r>
              <a:rPr lang="en-GB" sz="9600" dirty="0">
                <a:ln>
                  <a:noFill/>
                </a:ln>
                <a:solidFill>
                  <a:srgbClr val="000000"/>
                </a:solidFill>
                <a:effectLst/>
                <a:latin typeface="+mn-lt"/>
              </a:rPr>
              <a:t>Recognises continued ‘grip’ of traditional divisions of labour between officers and members, contesting claims that traditional ways of working are ‘increasingly irrelevant’. </a:t>
            </a:r>
          </a:p>
          <a:p>
            <a:pPr>
              <a:lnSpc>
                <a:spcPct val="120000"/>
              </a:lnSpc>
              <a:spcBef>
                <a:spcPts val="800"/>
              </a:spcBef>
            </a:pPr>
            <a:r>
              <a:rPr lang="en-GB" sz="9600" dirty="0">
                <a:ln>
                  <a:noFill/>
                </a:ln>
                <a:solidFill>
                  <a:srgbClr val="000000"/>
                </a:solidFill>
                <a:effectLst/>
                <a:latin typeface="+mn-lt"/>
              </a:rPr>
              <a:t>But shifting conjuncture of austerity has accelerated and enhanced the joint working or collaboration between officers and elected members</a:t>
            </a:r>
            <a:r>
              <a:rPr lang="en-GB" sz="9600" dirty="0">
                <a:solidFill>
                  <a:srgbClr val="000000"/>
                </a:solidFill>
                <a:latin typeface="+mn-lt"/>
              </a:rPr>
              <a:t>. </a:t>
            </a:r>
          </a:p>
          <a:p>
            <a:pPr>
              <a:lnSpc>
                <a:spcPct val="120000"/>
              </a:lnSpc>
              <a:spcBef>
                <a:spcPts val="800"/>
              </a:spcBef>
            </a:pPr>
            <a:r>
              <a:rPr lang="en-GB" sz="9600" dirty="0">
                <a:ln>
                  <a:noFill/>
                </a:ln>
                <a:solidFill>
                  <a:srgbClr val="000000"/>
                </a:solidFill>
                <a:effectLst/>
                <a:latin typeface="+mn-lt"/>
              </a:rPr>
              <a:t>Flipside is the blurring of officer and member roles. Distinguishes itself by its recognition that a concentration of roles can lead to officers being forced to take the blame for rationing, as councillors delegate decisions to officers.</a:t>
            </a:r>
          </a:p>
          <a:p>
            <a:pPr>
              <a:lnSpc>
                <a:spcPct val="120000"/>
              </a:lnSpc>
              <a:spcBef>
                <a:spcPts val="800"/>
              </a:spcBef>
            </a:pPr>
            <a:r>
              <a:rPr lang="en-GB" sz="9600" dirty="0">
                <a:ln>
                  <a:noFill/>
                </a:ln>
                <a:solidFill>
                  <a:srgbClr val="000000"/>
                </a:solidFill>
                <a:effectLst/>
                <a:latin typeface="+mn-lt"/>
              </a:rPr>
              <a:t>Questions the role of the elected member as an autonomous decision-maker, challenging the claim that the councillor decides or establishes strategic direction of policy for officers to advise on, and deliver, that strategic direction.</a:t>
            </a:r>
          </a:p>
        </p:txBody>
      </p:sp>
    </p:spTree>
    <p:extLst>
      <p:ext uri="{BB962C8B-B14F-4D97-AF65-F5344CB8AC3E}">
        <p14:creationId xmlns:p14="http://schemas.microsoft.com/office/powerpoint/2010/main" val="213027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C7CFB-2932-526E-1012-93BB10DC5470}"/>
              </a:ext>
            </a:extLst>
          </p:cNvPr>
          <p:cNvSpPr>
            <a:spLocks noGrp="1"/>
          </p:cNvSpPr>
          <p:nvPr>
            <p:ph type="title"/>
          </p:nvPr>
        </p:nvSpPr>
        <p:spPr/>
        <p:txBody>
          <a:bodyPr/>
          <a:lstStyle/>
          <a:p>
            <a:r>
              <a:rPr lang="en-GB" dirty="0">
                <a:solidFill>
                  <a:srgbClr val="FF0000"/>
                </a:solidFill>
                <a:latin typeface="+mn-lt"/>
              </a:rPr>
              <a:t>Modelling the Landscape</a:t>
            </a:r>
          </a:p>
        </p:txBody>
      </p:sp>
      <p:sp>
        <p:nvSpPr>
          <p:cNvPr id="3" name="Content Placeholder 2">
            <a:extLst>
              <a:ext uri="{FF2B5EF4-FFF2-40B4-BE49-F238E27FC236}">
                <a16:creationId xmlns:a16="http://schemas.microsoft.com/office/drawing/2014/main" id="{6B52C1EA-E657-3F07-0D50-B530580650D0}"/>
              </a:ext>
            </a:extLst>
          </p:cNvPr>
          <p:cNvSpPr>
            <a:spLocks noGrp="1"/>
          </p:cNvSpPr>
          <p:nvPr>
            <p:ph idx="1"/>
          </p:nvPr>
        </p:nvSpPr>
        <p:spPr>
          <a:xfrm>
            <a:off x="838200" y="1476461"/>
            <a:ext cx="10515600" cy="4700501"/>
          </a:xfrm>
        </p:spPr>
        <p:txBody>
          <a:bodyPr>
            <a:noAutofit/>
          </a:bodyPr>
          <a:lstStyle/>
          <a:p>
            <a:pPr>
              <a:lnSpc>
                <a:spcPct val="120000"/>
              </a:lnSpc>
              <a:spcBef>
                <a:spcPts val="800"/>
              </a:spcBef>
            </a:pPr>
            <a:endParaRPr lang="en-US" sz="2200" dirty="0">
              <a:ln>
                <a:noFill/>
              </a:ln>
              <a:solidFill>
                <a:srgbClr val="000000"/>
              </a:solidFill>
              <a:effectLst/>
              <a:latin typeface="+mn-lt"/>
            </a:endParaRPr>
          </a:p>
          <a:p>
            <a:pPr>
              <a:lnSpc>
                <a:spcPct val="120000"/>
              </a:lnSpc>
              <a:spcBef>
                <a:spcPts val="800"/>
              </a:spcBef>
            </a:pPr>
            <a:endParaRPr lang="en-US" sz="2200" dirty="0">
              <a:solidFill>
                <a:srgbClr val="000000"/>
              </a:solidFill>
              <a:latin typeface="+mn-lt"/>
            </a:endParaRPr>
          </a:p>
          <a:p>
            <a:pPr>
              <a:lnSpc>
                <a:spcPct val="120000"/>
              </a:lnSpc>
              <a:spcBef>
                <a:spcPts val="800"/>
              </a:spcBef>
            </a:pPr>
            <a:r>
              <a:rPr lang="en-US" sz="2200" dirty="0">
                <a:ln>
                  <a:noFill/>
                </a:ln>
                <a:solidFill>
                  <a:srgbClr val="000000"/>
                </a:solidFill>
                <a:effectLst/>
                <a:latin typeface="+mn-lt"/>
              </a:rPr>
              <a:t>Dual elite models.</a:t>
            </a:r>
          </a:p>
          <a:p>
            <a:pPr>
              <a:lnSpc>
                <a:spcPct val="120000"/>
              </a:lnSpc>
              <a:spcBef>
                <a:spcPts val="800"/>
              </a:spcBef>
            </a:pPr>
            <a:r>
              <a:rPr lang="en-US" sz="2200" dirty="0">
                <a:ln>
                  <a:noFill/>
                </a:ln>
                <a:solidFill>
                  <a:srgbClr val="000000"/>
                </a:solidFill>
                <a:effectLst/>
                <a:latin typeface="+mn-lt"/>
              </a:rPr>
              <a:t>Dynamic dependency or what we call ‘dependent elites’ models.</a:t>
            </a:r>
          </a:p>
          <a:p>
            <a:pPr>
              <a:lnSpc>
                <a:spcPct val="120000"/>
              </a:lnSpc>
              <a:spcBef>
                <a:spcPts val="800"/>
              </a:spcBef>
            </a:pPr>
            <a:r>
              <a:rPr lang="en-US" sz="2200" dirty="0">
                <a:ln>
                  <a:noFill/>
                </a:ln>
                <a:solidFill>
                  <a:srgbClr val="000000"/>
                </a:solidFill>
                <a:effectLst/>
                <a:latin typeface="+mn-lt"/>
              </a:rPr>
              <a:t>Detached elites.</a:t>
            </a:r>
          </a:p>
          <a:p>
            <a:pPr>
              <a:lnSpc>
                <a:spcPct val="120000"/>
              </a:lnSpc>
              <a:spcBef>
                <a:spcPts val="800"/>
              </a:spcBef>
            </a:pPr>
            <a:r>
              <a:rPr lang="en-US" sz="2200" dirty="0">
                <a:ln>
                  <a:noFill/>
                </a:ln>
                <a:solidFill>
                  <a:srgbClr val="000000"/>
                </a:solidFill>
                <a:effectLst/>
                <a:latin typeface="+mn-lt"/>
              </a:rPr>
              <a:t>Indistinct elites</a:t>
            </a:r>
            <a:r>
              <a:rPr lang="en-US" sz="2200" dirty="0">
                <a:solidFill>
                  <a:srgbClr val="000000"/>
                </a:solidFill>
                <a:latin typeface="+mn-lt"/>
              </a:rPr>
              <a:t>. </a:t>
            </a:r>
            <a:endParaRPr lang="en-GB" sz="2200" dirty="0">
              <a:ln>
                <a:noFill/>
              </a:ln>
              <a:solidFill>
                <a:srgbClr val="000000"/>
              </a:solidFill>
              <a:effectLst/>
              <a:latin typeface="+mn-lt"/>
              <a:ea typeface="Arial Unicode MS"/>
              <a:cs typeface="Arial Unicode MS"/>
            </a:endParaRPr>
          </a:p>
        </p:txBody>
      </p:sp>
    </p:spTree>
    <p:extLst>
      <p:ext uri="{BB962C8B-B14F-4D97-AF65-F5344CB8AC3E}">
        <p14:creationId xmlns:p14="http://schemas.microsoft.com/office/powerpoint/2010/main" val="2681581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4C9133E-A00F-C746-DF72-463F0D0B9BBF}"/>
              </a:ext>
            </a:extLst>
          </p:cNvPr>
          <p:cNvGraphicFramePr>
            <a:graphicFrameLocks noGrp="1"/>
          </p:cNvGraphicFramePr>
          <p:nvPr>
            <p:ph idx="1"/>
            <p:extLst>
              <p:ext uri="{D42A27DB-BD31-4B8C-83A1-F6EECF244321}">
                <p14:modId xmlns:p14="http://schemas.microsoft.com/office/powerpoint/2010/main" val="1513576950"/>
              </p:ext>
            </p:extLst>
          </p:nvPr>
        </p:nvGraphicFramePr>
        <p:xfrm>
          <a:off x="734786" y="857250"/>
          <a:ext cx="10813749" cy="5282295"/>
        </p:xfrm>
        <a:graphic>
          <a:graphicData uri="http://schemas.openxmlformats.org/drawingml/2006/table">
            <a:tbl>
              <a:tblPr firstRow="1" firstCol="1" bandRow="1"/>
              <a:tblGrid>
                <a:gridCol w="1993073">
                  <a:extLst>
                    <a:ext uri="{9D8B030D-6E8A-4147-A177-3AD203B41FA5}">
                      <a16:colId xmlns:a16="http://schemas.microsoft.com/office/drawing/2014/main" val="2363474783"/>
                    </a:ext>
                  </a:extLst>
                </a:gridCol>
                <a:gridCol w="1987528">
                  <a:extLst>
                    <a:ext uri="{9D8B030D-6E8A-4147-A177-3AD203B41FA5}">
                      <a16:colId xmlns:a16="http://schemas.microsoft.com/office/drawing/2014/main" val="3917533627"/>
                    </a:ext>
                  </a:extLst>
                </a:gridCol>
                <a:gridCol w="1933042">
                  <a:extLst>
                    <a:ext uri="{9D8B030D-6E8A-4147-A177-3AD203B41FA5}">
                      <a16:colId xmlns:a16="http://schemas.microsoft.com/office/drawing/2014/main" val="168574246"/>
                    </a:ext>
                  </a:extLst>
                </a:gridCol>
                <a:gridCol w="1615207">
                  <a:extLst>
                    <a:ext uri="{9D8B030D-6E8A-4147-A177-3AD203B41FA5}">
                      <a16:colId xmlns:a16="http://schemas.microsoft.com/office/drawing/2014/main" val="2006250792"/>
                    </a:ext>
                  </a:extLst>
                </a:gridCol>
                <a:gridCol w="1893690">
                  <a:extLst>
                    <a:ext uri="{9D8B030D-6E8A-4147-A177-3AD203B41FA5}">
                      <a16:colId xmlns:a16="http://schemas.microsoft.com/office/drawing/2014/main" val="2759663971"/>
                    </a:ext>
                  </a:extLst>
                </a:gridCol>
                <a:gridCol w="1391209">
                  <a:extLst>
                    <a:ext uri="{9D8B030D-6E8A-4147-A177-3AD203B41FA5}">
                      <a16:colId xmlns:a16="http://schemas.microsoft.com/office/drawing/2014/main" val="112348167"/>
                    </a:ext>
                  </a:extLst>
                </a:gridCol>
              </a:tblGrid>
              <a:tr h="769845">
                <a:tc gridSpan="6">
                  <a:txBody>
                    <a:bodyPr/>
                    <a:lstStyle/>
                    <a:p>
                      <a:pPr algn="ctr" fontAlgn="t">
                        <a:lnSpc>
                          <a:spcPct val="115000"/>
                        </a:lnSpc>
                        <a:spcBef>
                          <a:spcPts val="0"/>
                        </a:spcBef>
                        <a:spcAft>
                          <a:spcPts val="0"/>
                        </a:spcAft>
                      </a:pPr>
                      <a:r>
                        <a:rPr lang="en-GB" sz="2400" b="1" i="0" u="none" strike="noStrike" dirty="0">
                          <a:solidFill>
                            <a:srgbClr val="FF0000"/>
                          </a:solidFill>
                          <a:effectLst/>
                          <a:latin typeface="+mn-lt"/>
                          <a:ea typeface="Helvetica Neue"/>
                          <a:cs typeface="Times New Roman (Body CS)"/>
                        </a:rPr>
                        <a:t>Comparing viewpoints: officer – member relations </a:t>
                      </a:r>
                      <a:endParaRPr lang="en-GB" sz="2400" b="0" i="0" u="none" strike="noStrike" dirty="0">
                        <a:solidFill>
                          <a:srgbClr val="FF0000"/>
                        </a:solidFill>
                        <a:effectLst/>
                        <a:latin typeface="+mn-lt"/>
                      </a:endParaRPr>
                    </a:p>
                  </a:txBody>
                  <a:tcPr marL="174355" marR="174355" marT="41564" marB="41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44201320"/>
                  </a:ext>
                </a:extLst>
              </a:tr>
              <a:tr h="902490">
                <a:tc>
                  <a:txBody>
                    <a:bodyPr/>
                    <a:lstStyle/>
                    <a:p>
                      <a:pPr algn="l" fontAlgn="t">
                        <a:lnSpc>
                          <a:spcPct val="115000"/>
                        </a:lnSpc>
                        <a:spcBef>
                          <a:spcPts val="0"/>
                        </a:spcBef>
                        <a:spcAft>
                          <a:spcPts val="0"/>
                        </a:spcAft>
                      </a:pPr>
                      <a:r>
                        <a:rPr lang="en-GB" sz="1900" b="0" i="0" u="none" strike="noStrike" dirty="0">
                          <a:effectLst/>
                          <a:latin typeface="Helvetica Neue"/>
                          <a:ea typeface="Helvetica Neue"/>
                          <a:cs typeface="Times New Roman" panose="02020603050405020304" pitchFamily="18" charset="0"/>
                        </a:rPr>
                        <a:t> </a:t>
                      </a:r>
                      <a:endParaRPr lang="en-GB" sz="2800" b="0" i="0" u="none" strike="noStrike" dirty="0">
                        <a:effectLst/>
                        <a:latin typeface="Arial" panose="020B0604020202020204" pitchFamily="34" charset="0"/>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1" u="none" strike="noStrike" dirty="0">
                          <a:effectLst/>
                          <a:latin typeface="+mn-lt"/>
                          <a:ea typeface="Helvetica Neue"/>
                          <a:cs typeface="Times New Roman" panose="02020603050405020304" pitchFamily="18" charset="0"/>
                        </a:rPr>
                        <a:t>Current context</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1" u="none" strike="noStrike" dirty="0">
                          <a:effectLst/>
                          <a:latin typeface="+mn-lt"/>
                          <a:ea typeface="Helvetica Neue"/>
                          <a:cs typeface="Times New Roman" panose="02020603050405020304" pitchFamily="18" charset="0"/>
                        </a:rPr>
                        <a:t>Roles of officer and members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1" u="none" strike="noStrike" dirty="0">
                          <a:effectLst/>
                          <a:latin typeface="+mn-lt"/>
                          <a:ea typeface="Helvetica Neue"/>
                          <a:cs typeface="Times New Roman" panose="02020603050405020304" pitchFamily="18" charset="0"/>
                        </a:rPr>
                        <a:t>Relations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1" u="none" strike="noStrike" dirty="0">
                          <a:effectLst/>
                          <a:latin typeface="+mn-lt"/>
                          <a:ea typeface="Helvetica Neue"/>
                          <a:cs typeface="Times New Roman" panose="02020603050405020304" pitchFamily="18" charset="0"/>
                        </a:rPr>
                        <a:t>Challenges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1" u="none" strike="noStrike" dirty="0">
                          <a:effectLst/>
                          <a:latin typeface="+mn-lt"/>
                          <a:ea typeface="Helvetica Neue"/>
                          <a:cs typeface="Times New Roman" panose="02020603050405020304" pitchFamily="18" charset="0"/>
                        </a:rPr>
                        <a:t>Model</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3631352"/>
                  </a:ext>
                </a:extLst>
              </a:tr>
              <a:tr h="902490">
                <a:tc>
                  <a:txBody>
                    <a:bodyPr/>
                    <a:lstStyle/>
                    <a:p>
                      <a:pPr algn="l" fontAlgn="t">
                        <a:lnSpc>
                          <a:spcPct val="115000"/>
                        </a:lnSpc>
                        <a:spcBef>
                          <a:spcPts val="0"/>
                        </a:spcBef>
                        <a:spcAft>
                          <a:spcPts val="0"/>
                        </a:spcAft>
                      </a:pPr>
                      <a:r>
                        <a:rPr lang="en-GB" sz="1800" b="1" i="1" u="none" strike="noStrike" dirty="0">
                          <a:effectLst/>
                          <a:latin typeface="+mn-lt"/>
                          <a:ea typeface="Helvetica Neue"/>
                          <a:cs typeface="Times New Roman" panose="02020603050405020304" pitchFamily="18" charset="0"/>
                        </a:rPr>
                        <a:t>Settled Accommodation</a:t>
                      </a:r>
                      <a:endParaRPr lang="en-GB" sz="18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Maintains traditional roles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Distinct </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Steady</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Crafting flexible relations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Dual Elites </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3970051"/>
                  </a:ext>
                </a:extLst>
              </a:tr>
              <a:tr h="902490">
                <a:tc>
                  <a:txBody>
                    <a:bodyPr/>
                    <a:lstStyle/>
                    <a:p>
                      <a:pPr algn="l" fontAlgn="t">
                        <a:lnSpc>
                          <a:spcPct val="115000"/>
                        </a:lnSpc>
                        <a:spcBef>
                          <a:spcPts val="0"/>
                        </a:spcBef>
                        <a:spcAft>
                          <a:spcPts val="0"/>
                        </a:spcAft>
                      </a:pPr>
                      <a:r>
                        <a:rPr lang="en-GB" sz="1800" b="1" i="1" u="none" strike="noStrike">
                          <a:effectLst/>
                          <a:latin typeface="+mn-lt"/>
                          <a:ea typeface="Helvetica Neue"/>
                          <a:cs typeface="Times New Roman" panose="02020603050405020304" pitchFamily="18" charset="0"/>
                        </a:rPr>
                        <a:t>Stressed Collaboration</a:t>
                      </a:r>
                      <a:endParaRPr lang="en-GB" sz="18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Demands better partnership</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Interdependent </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rPr>
                        <a:t>Strained</a:t>
                      </a: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Ensuring better communication</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Dependent Elites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7732976"/>
                  </a:ext>
                </a:extLst>
              </a:tr>
              <a:tr h="902490">
                <a:tc>
                  <a:txBody>
                    <a:bodyPr/>
                    <a:lstStyle/>
                    <a:p>
                      <a:pPr algn="l" fontAlgn="t">
                        <a:lnSpc>
                          <a:spcPct val="115000"/>
                        </a:lnSpc>
                        <a:spcBef>
                          <a:spcPts val="0"/>
                        </a:spcBef>
                        <a:spcAft>
                          <a:spcPts val="0"/>
                        </a:spcAft>
                      </a:pPr>
                      <a:r>
                        <a:rPr lang="en-GB" sz="1800" b="1" i="1" u="none" strike="noStrike">
                          <a:effectLst/>
                          <a:latin typeface="+mn-lt"/>
                          <a:ea typeface="Helvetica Neue"/>
                          <a:cs typeface="Times New Roman" panose="02020603050405020304" pitchFamily="18" charset="0"/>
                        </a:rPr>
                        <a:t>Frustrated Expectations</a:t>
                      </a:r>
                      <a:endParaRPr lang="en-GB" sz="18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Fuels unrealistic expectations</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Distinct</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Fractured </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Making use of expertise </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Detached Elites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1034318"/>
                  </a:ext>
                </a:extLst>
              </a:tr>
              <a:tr h="902490">
                <a:tc>
                  <a:txBody>
                    <a:bodyPr/>
                    <a:lstStyle/>
                    <a:p>
                      <a:pPr algn="l" fontAlgn="t">
                        <a:lnSpc>
                          <a:spcPct val="115000"/>
                        </a:lnSpc>
                        <a:spcBef>
                          <a:spcPts val="0"/>
                        </a:spcBef>
                        <a:spcAft>
                          <a:spcPts val="0"/>
                        </a:spcAft>
                      </a:pPr>
                      <a:r>
                        <a:rPr lang="en-GB" sz="1800" b="1" i="1" u="none" strike="noStrike" dirty="0">
                          <a:effectLst/>
                          <a:latin typeface="+mn-lt"/>
                          <a:ea typeface="Helvetica Neue"/>
                          <a:cs typeface="Times New Roman" panose="02020603050405020304" pitchFamily="18" charset="0"/>
                        </a:rPr>
                        <a:t>Galvanised Dialogues </a:t>
                      </a:r>
                      <a:endParaRPr lang="en-GB" sz="18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Transforms relations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Blurred </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a:effectLst/>
                          <a:latin typeface="+mn-lt"/>
                          <a:ea typeface="Helvetica Neue"/>
                          <a:cs typeface="Times New Roman" panose="02020603050405020304" pitchFamily="18" charset="0"/>
                        </a:rPr>
                        <a:t>Concentrated</a:t>
                      </a:r>
                      <a:endParaRPr lang="en-GB" sz="1700" b="0" i="0" u="none" strike="noStrike">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Increased pragmatism</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Bef>
                          <a:spcPts val="0"/>
                        </a:spcBef>
                        <a:spcAft>
                          <a:spcPts val="0"/>
                        </a:spcAft>
                      </a:pPr>
                      <a:r>
                        <a:rPr lang="en-GB" sz="1700" b="0" i="0" u="none" strike="noStrike" dirty="0">
                          <a:effectLst/>
                          <a:latin typeface="+mn-lt"/>
                          <a:ea typeface="Helvetica Neue"/>
                          <a:cs typeface="Times New Roman" panose="02020603050405020304" pitchFamily="18" charset="0"/>
                        </a:rPr>
                        <a:t>Indistinct Elites</a:t>
                      </a:r>
                      <a:endParaRPr lang="en-GB" sz="1700" b="0" i="0" u="none" strike="noStrike" dirty="0">
                        <a:effectLst/>
                        <a:latin typeface="+mn-lt"/>
                      </a:endParaRPr>
                    </a:p>
                  </a:txBody>
                  <a:tcPr marL="130766" marR="130766" marT="150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7998283"/>
                  </a:ext>
                </a:extLst>
              </a:tr>
            </a:tbl>
          </a:graphicData>
        </a:graphic>
      </p:graphicFrame>
      <p:sp>
        <p:nvSpPr>
          <p:cNvPr id="5" name="Rectangle 1">
            <a:extLst>
              <a:ext uri="{FF2B5EF4-FFF2-40B4-BE49-F238E27FC236}">
                <a16:creationId xmlns:a16="http://schemas.microsoft.com/office/drawing/2014/main" id="{0C5C58BC-9AEB-8EC9-9283-0471650BEBE2}"/>
              </a:ext>
            </a:extLst>
          </p:cNvPr>
          <p:cNvSpPr>
            <a:spLocks noChangeArrowheads="1"/>
          </p:cNvSpPr>
          <p:nvPr/>
        </p:nvSpPr>
        <p:spPr bwMode="auto">
          <a:xfrm>
            <a:off x="-5022756" y="-40704"/>
            <a:ext cx="23287242"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US" altLang="en-US" sz="1200" b="1" i="0" u="none" strike="noStrike" cap="none" normalizeH="0" baseline="0">
                <a:ln>
                  <a:noFill/>
                </a:ln>
                <a:solidFill>
                  <a:srgbClr val="000000"/>
                </a:solidFill>
                <a:effectLst/>
                <a:ea typeface="Arial Unicode MS"/>
                <a:cs typeface="Times New Roman" panose="02020603050405020304" pitchFamily="18" charset="0"/>
              </a:rPr>
              <a:t>TABLE 2</a:t>
            </a: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r>
              <a:rPr kumimoji="0" lang="en-US" altLang="en-US" sz="1200" b="0" i="0" u="none" strike="noStrike" cap="none" normalizeH="0" baseline="0">
                <a:ln>
                  <a:noFill/>
                </a:ln>
                <a:solidFill>
                  <a:srgbClr val="000000"/>
                </a:solidFill>
                <a:effectLst/>
                <a:ea typeface="Arial Unicode MS"/>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p:txBody>
      </p:sp>
    </p:spTree>
    <p:extLst>
      <p:ext uri="{BB962C8B-B14F-4D97-AF65-F5344CB8AC3E}">
        <p14:creationId xmlns:p14="http://schemas.microsoft.com/office/powerpoint/2010/main" val="88350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DB95C-BFA6-1442-F70B-71B092D0D837}"/>
              </a:ext>
            </a:extLst>
          </p:cNvPr>
          <p:cNvSpPr>
            <a:spLocks noGrp="1"/>
          </p:cNvSpPr>
          <p:nvPr>
            <p:ph type="title"/>
          </p:nvPr>
        </p:nvSpPr>
        <p:spPr/>
        <p:txBody>
          <a:bodyPr>
            <a:normAutofit/>
          </a:bodyPr>
          <a:lstStyle/>
          <a:p>
            <a:r>
              <a:rPr lang="en-GB" sz="3600" dirty="0">
                <a:solidFill>
                  <a:srgbClr val="FF0000"/>
                </a:solidFill>
                <a:latin typeface="+mn-lt"/>
              </a:rPr>
              <a:t>Where does that leave us? Amidst the consensus…</a:t>
            </a:r>
          </a:p>
        </p:txBody>
      </p:sp>
      <p:sp>
        <p:nvSpPr>
          <p:cNvPr id="3" name="Content Placeholder 2">
            <a:extLst>
              <a:ext uri="{FF2B5EF4-FFF2-40B4-BE49-F238E27FC236}">
                <a16:creationId xmlns:a16="http://schemas.microsoft.com/office/drawing/2014/main" id="{344AD3D3-9EBC-48CB-234B-31EDED67820F}"/>
              </a:ext>
            </a:extLst>
          </p:cNvPr>
          <p:cNvSpPr>
            <a:spLocks noGrp="1"/>
          </p:cNvSpPr>
          <p:nvPr>
            <p:ph idx="1"/>
          </p:nvPr>
        </p:nvSpPr>
        <p:spPr>
          <a:xfrm>
            <a:off x="838200" y="1523547"/>
            <a:ext cx="10515600" cy="4351338"/>
          </a:xfrm>
        </p:spPr>
        <p:txBody>
          <a:bodyPr>
            <a:noAutofit/>
          </a:bodyPr>
          <a:lstStyle/>
          <a:p>
            <a:pPr>
              <a:lnSpc>
                <a:spcPct val="120000"/>
              </a:lnSpc>
              <a:spcBef>
                <a:spcPts val="800"/>
              </a:spcBef>
            </a:pPr>
            <a:r>
              <a:rPr lang="en-GB" sz="2400" dirty="0">
                <a:ln>
                  <a:noFill/>
                </a:ln>
                <a:solidFill>
                  <a:srgbClr val="000000"/>
                </a:solidFill>
                <a:effectLst/>
                <a:latin typeface="+mn-lt"/>
              </a:rPr>
              <a:t>Different viewpoints wax and wane across authorities. </a:t>
            </a:r>
            <a:r>
              <a:rPr lang="en-GB" sz="2400" dirty="0">
                <a:solidFill>
                  <a:srgbClr val="000000"/>
                </a:solidFill>
                <a:latin typeface="+mn-lt"/>
              </a:rPr>
              <a:t>Each brings own assessment and potential solution. Recommendations respond to different elements of viewpoints.</a:t>
            </a:r>
          </a:p>
          <a:p>
            <a:pPr marL="0" indent="0">
              <a:lnSpc>
                <a:spcPct val="120000"/>
              </a:lnSpc>
              <a:spcBef>
                <a:spcPts val="800"/>
              </a:spcBef>
              <a:buNone/>
            </a:pPr>
            <a:endParaRPr lang="en-GB" sz="2400" dirty="0">
              <a:solidFill>
                <a:srgbClr val="000000"/>
              </a:solidFill>
              <a:latin typeface="+mn-lt"/>
            </a:endParaRPr>
          </a:p>
          <a:p>
            <a:pPr>
              <a:lnSpc>
                <a:spcPct val="120000"/>
              </a:lnSpc>
              <a:spcBef>
                <a:spcPts val="800"/>
              </a:spcBef>
            </a:pPr>
            <a:r>
              <a:rPr lang="en-GB" sz="2000" dirty="0">
                <a:ln>
                  <a:noFill/>
                </a:ln>
                <a:solidFill>
                  <a:srgbClr val="000000"/>
                </a:solidFill>
                <a:effectLst/>
                <a:latin typeface="+mn-lt"/>
              </a:rPr>
              <a:t>1. </a:t>
            </a:r>
            <a:r>
              <a:rPr lang="en-GB" sz="2000" dirty="0">
                <a:solidFill>
                  <a:srgbClr val="000000"/>
                </a:solidFill>
                <a:latin typeface="+mn-lt"/>
              </a:rPr>
              <a:t>C</a:t>
            </a:r>
            <a:r>
              <a:rPr lang="en-GB" sz="2000" dirty="0">
                <a:ln>
                  <a:noFill/>
                </a:ln>
                <a:solidFill>
                  <a:srgbClr val="000000"/>
                </a:solidFill>
                <a:effectLst/>
              </a:rPr>
              <a:t>ommunication by political leaders of strategic direction and priorities for the council cannot be a one-off exercise but has to be part of a regular process of stating and re-stating priorities. </a:t>
            </a:r>
          </a:p>
          <a:p>
            <a:pPr>
              <a:lnSpc>
                <a:spcPct val="120000"/>
              </a:lnSpc>
              <a:spcBef>
                <a:spcPts val="800"/>
              </a:spcBef>
            </a:pPr>
            <a:r>
              <a:rPr lang="en-GB" sz="2000" dirty="0">
                <a:solidFill>
                  <a:srgbClr val="000000"/>
                </a:solidFill>
                <a:latin typeface="+mn-lt"/>
              </a:rPr>
              <a:t>2. O</a:t>
            </a:r>
            <a:r>
              <a:rPr lang="en-GB" sz="2000" dirty="0">
                <a:ln>
                  <a:noFill/>
                </a:ln>
                <a:solidFill>
                  <a:srgbClr val="000000"/>
                </a:solidFill>
                <a:effectLst/>
              </a:rPr>
              <a:t>fficers and members should meet regularly to discuss officer-member relations and the values and expected behaviours of each party. </a:t>
            </a:r>
            <a:endParaRPr lang="en-GB" sz="2000" dirty="0">
              <a:ln>
                <a:noFill/>
              </a:ln>
              <a:solidFill>
                <a:srgbClr val="000000"/>
              </a:solidFill>
              <a:effectLst/>
              <a:latin typeface="+mn-lt"/>
            </a:endParaRPr>
          </a:p>
        </p:txBody>
      </p:sp>
      <p:pic>
        <p:nvPicPr>
          <p:cNvPr id="4" name="Picture 3">
            <a:extLst>
              <a:ext uri="{FF2B5EF4-FFF2-40B4-BE49-F238E27FC236}">
                <a16:creationId xmlns:a16="http://schemas.microsoft.com/office/drawing/2014/main" id="{DC210DB0-7728-D6D3-7E91-79FC3AC4AA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3579709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DB95C-BFA6-1442-F70B-71B092D0D837}"/>
              </a:ext>
            </a:extLst>
          </p:cNvPr>
          <p:cNvSpPr>
            <a:spLocks noGrp="1"/>
          </p:cNvSpPr>
          <p:nvPr>
            <p:ph type="title"/>
          </p:nvPr>
        </p:nvSpPr>
        <p:spPr/>
        <p:txBody>
          <a:bodyPr>
            <a:normAutofit/>
          </a:bodyPr>
          <a:lstStyle/>
          <a:p>
            <a:r>
              <a:rPr lang="en-GB" sz="3600" dirty="0">
                <a:solidFill>
                  <a:srgbClr val="FF0000"/>
                </a:solidFill>
                <a:latin typeface="+mn-lt"/>
              </a:rPr>
              <a:t>Where does that leave us? Amidst the consensus…</a:t>
            </a:r>
          </a:p>
        </p:txBody>
      </p:sp>
      <p:sp>
        <p:nvSpPr>
          <p:cNvPr id="3" name="Content Placeholder 2">
            <a:extLst>
              <a:ext uri="{FF2B5EF4-FFF2-40B4-BE49-F238E27FC236}">
                <a16:creationId xmlns:a16="http://schemas.microsoft.com/office/drawing/2014/main" id="{344AD3D3-9EBC-48CB-234B-31EDED67820F}"/>
              </a:ext>
            </a:extLst>
          </p:cNvPr>
          <p:cNvSpPr>
            <a:spLocks noGrp="1"/>
          </p:cNvSpPr>
          <p:nvPr>
            <p:ph idx="1"/>
          </p:nvPr>
        </p:nvSpPr>
        <p:spPr>
          <a:xfrm>
            <a:off x="838200" y="1523547"/>
            <a:ext cx="10515600" cy="4351338"/>
          </a:xfrm>
        </p:spPr>
        <p:txBody>
          <a:bodyPr>
            <a:noAutofit/>
          </a:bodyPr>
          <a:lstStyle/>
          <a:p>
            <a:pPr>
              <a:lnSpc>
                <a:spcPct val="120000"/>
              </a:lnSpc>
              <a:spcBef>
                <a:spcPts val="800"/>
              </a:spcBef>
            </a:pPr>
            <a:r>
              <a:rPr lang="en-GB" sz="2400" dirty="0">
                <a:ln>
                  <a:noFill/>
                </a:ln>
                <a:solidFill>
                  <a:srgbClr val="000000"/>
                </a:solidFill>
                <a:effectLst/>
                <a:latin typeface="+mn-lt"/>
              </a:rPr>
              <a:t>3. </a:t>
            </a:r>
            <a:r>
              <a:rPr lang="en-GB" sz="2400" dirty="0">
                <a:solidFill>
                  <a:srgbClr val="000000"/>
                </a:solidFill>
                <a:latin typeface="+mn-lt"/>
              </a:rPr>
              <a:t>C</a:t>
            </a:r>
            <a:r>
              <a:rPr lang="en-GB" sz="2400" dirty="0">
                <a:ln>
                  <a:noFill/>
                </a:ln>
                <a:solidFill>
                  <a:srgbClr val="000000"/>
                </a:solidFill>
                <a:effectLst/>
              </a:rPr>
              <a:t>ouncils should subscribe to a ‘no surprises’ policy, with officers informing councillors of potential challenges and ‘pinch points’ in any decisions.</a:t>
            </a:r>
          </a:p>
          <a:p>
            <a:pPr>
              <a:lnSpc>
                <a:spcPct val="120000"/>
              </a:lnSpc>
              <a:spcBef>
                <a:spcPts val="800"/>
              </a:spcBef>
            </a:pPr>
            <a:r>
              <a:rPr lang="en-GB" sz="2400" dirty="0">
                <a:solidFill>
                  <a:srgbClr val="000000"/>
                </a:solidFill>
              </a:rPr>
              <a:t>4.Councils shoul</a:t>
            </a:r>
            <a:r>
              <a:rPr lang="en-GB" sz="2400" dirty="0">
                <a:ln>
                  <a:noFill/>
                </a:ln>
                <a:solidFill>
                  <a:srgbClr val="000000"/>
                </a:solidFill>
                <a:effectLst/>
              </a:rPr>
              <a:t>d review their induction programmes for new members and officers, evaluating how far such programmes effectively communicate the expected values and behaviours of officer and elected members. </a:t>
            </a:r>
          </a:p>
          <a:p>
            <a:pPr>
              <a:lnSpc>
                <a:spcPct val="120000"/>
              </a:lnSpc>
              <a:spcBef>
                <a:spcPts val="800"/>
              </a:spcBef>
            </a:pPr>
            <a:r>
              <a:rPr lang="en-GB" sz="2400" dirty="0">
                <a:solidFill>
                  <a:srgbClr val="000000"/>
                </a:solidFill>
              </a:rPr>
              <a:t>5. A</a:t>
            </a:r>
            <a:r>
              <a:rPr lang="en-GB" sz="2400" dirty="0">
                <a:ln>
                  <a:noFill/>
                </a:ln>
                <a:solidFill>
                  <a:srgbClr val="000000"/>
                </a:solidFill>
                <a:effectLst/>
              </a:rPr>
              <a:t>uthorities should also take stock of the formal and informal channels through which officers and members come into contact. </a:t>
            </a:r>
          </a:p>
          <a:p>
            <a:pPr marL="0" indent="0">
              <a:lnSpc>
                <a:spcPct val="120000"/>
              </a:lnSpc>
              <a:spcBef>
                <a:spcPts val="800"/>
              </a:spcBef>
              <a:buNone/>
            </a:pPr>
            <a:endParaRPr lang="en-GB" sz="2400" dirty="0">
              <a:ln>
                <a:noFill/>
              </a:ln>
              <a:solidFill>
                <a:srgbClr val="000000"/>
              </a:solidFill>
              <a:effectLst/>
            </a:endParaRPr>
          </a:p>
        </p:txBody>
      </p:sp>
      <p:pic>
        <p:nvPicPr>
          <p:cNvPr id="4" name="Picture 3">
            <a:extLst>
              <a:ext uri="{FF2B5EF4-FFF2-40B4-BE49-F238E27FC236}">
                <a16:creationId xmlns:a16="http://schemas.microsoft.com/office/drawing/2014/main" id="{DC210DB0-7728-D6D3-7E91-79FC3AC4AA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1558547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DB95C-BFA6-1442-F70B-71B092D0D837}"/>
              </a:ext>
            </a:extLst>
          </p:cNvPr>
          <p:cNvSpPr>
            <a:spLocks noGrp="1"/>
          </p:cNvSpPr>
          <p:nvPr>
            <p:ph type="title"/>
          </p:nvPr>
        </p:nvSpPr>
        <p:spPr/>
        <p:txBody>
          <a:bodyPr>
            <a:normAutofit/>
          </a:bodyPr>
          <a:lstStyle/>
          <a:p>
            <a:r>
              <a:rPr lang="en-GB" sz="3600" dirty="0">
                <a:solidFill>
                  <a:srgbClr val="FF0000"/>
                </a:solidFill>
                <a:latin typeface="+mn-lt"/>
              </a:rPr>
              <a:t>Where does that leave us? Amidst the consensus…</a:t>
            </a:r>
          </a:p>
        </p:txBody>
      </p:sp>
      <p:sp>
        <p:nvSpPr>
          <p:cNvPr id="3" name="Content Placeholder 2">
            <a:extLst>
              <a:ext uri="{FF2B5EF4-FFF2-40B4-BE49-F238E27FC236}">
                <a16:creationId xmlns:a16="http://schemas.microsoft.com/office/drawing/2014/main" id="{344AD3D3-9EBC-48CB-234B-31EDED67820F}"/>
              </a:ext>
            </a:extLst>
          </p:cNvPr>
          <p:cNvSpPr>
            <a:spLocks noGrp="1"/>
          </p:cNvSpPr>
          <p:nvPr>
            <p:ph idx="1"/>
          </p:nvPr>
        </p:nvSpPr>
        <p:spPr>
          <a:xfrm>
            <a:off x="838200" y="1523547"/>
            <a:ext cx="10515600" cy="4351338"/>
          </a:xfrm>
        </p:spPr>
        <p:txBody>
          <a:bodyPr>
            <a:noAutofit/>
          </a:bodyPr>
          <a:lstStyle/>
          <a:p>
            <a:pPr>
              <a:lnSpc>
                <a:spcPct val="120000"/>
              </a:lnSpc>
              <a:spcBef>
                <a:spcPts val="800"/>
              </a:spcBef>
            </a:pPr>
            <a:r>
              <a:rPr lang="en-GB" sz="2000" dirty="0">
                <a:ln>
                  <a:noFill/>
                </a:ln>
                <a:solidFill>
                  <a:srgbClr val="000000"/>
                </a:solidFill>
                <a:effectLst/>
                <a:latin typeface="+mn-lt"/>
              </a:rPr>
              <a:t>6. </a:t>
            </a:r>
            <a:r>
              <a:rPr lang="en-GB" sz="2000" dirty="0">
                <a:solidFill>
                  <a:srgbClr val="000000"/>
                </a:solidFill>
                <a:latin typeface="+mn-lt"/>
              </a:rPr>
              <a:t>L</a:t>
            </a:r>
            <a:r>
              <a:rPr lang="en-GB" sz="2000" dirty="0">
                <a:ln>
                  <a:noFill/>
                </a:ln>
                <a:solidFill>
                  <a:srgbClr val="000000"/>
                </a:solidFill>
                <a:effectLst/>
              </a:rPr>
              <a:t>ocal authorities should review and re-assess formal governance mechanisms.</a:t>
            </a:r>
          </a:p>
          <a:p>
            <a:pPr marL="0" indent="0">
              <a:lnSpc>
                <a:spcPct val="120000"/>
              </a:lnSpc>
              <a:spcBef>
                <a:spcPts val="800"/>
              </a:spcBef>
              <a:buNone/>
            </a:pPr>
            <a:r>
              <a:rPr lang="en-GB" sz="2000" dirty="0">
                <a:solidFill>
                  <a:srgbClr val="000000"/>
                </a:solidFill>
              </a:rPr>
              <a:t>W</a:t>
            </a:r>
            <a:r>
              <a:rPr lang="en-GB" sz="2000" dirty="0">
                <a:ln>
                  <a:noFill/>
                </a:ln>
                <a:solidFill>
                  <a:srgbClr val="000000"/>
                </a:solidFill>
                <a:effectLst/>
              </a:rPr>
              <a:t>hilst the craft or astuteness of both officers and elected members helps to navigate everyday tensions and contradictions, it is formal governance procedures that provide </a:t>
            </a:r>
            <a:r>
              <a:rPr lang="en-GB" sz="2000" dirty="0">
                <a:solidFill>
                  <a:srgbClr val="000000"/>
                </a:solidFill>
              </a:rPr>
              <a:t>the </a:t>
            </a:r>
            <a:r>
              <a:rPr lang="en-GB" sz="2000" dirty="0">
                <a:ln>
                  <a:noFill/>
                </a:ln>
                <a:solidFill>
                  <a:srgbClr val="000000"/>
                </a:solidFill>
                <a:effectLst/>
              </a:rPr>
              <a:t>check on the vagaries of ‘fast’ decisions and the generation of overly ‘cosy’ organisational cultures and relations.</a:t>
            </a:r>
          </a:p>
          <a:p>
            <a:pPr>
              <a:lnSpc>
                <a:spcPct val="120000"/>
              </a:lnSpc>
              <a:spcBef>
                <a:spcPts val="800"/>
              </a:spcBef>
            </a:pPr>
            <a:endParaRPr lang="en-GB" sz="2000" dirty="0">
              <a:ln>
                <a:noFill/>
              </a:ln>
              <a:solidFill>
                <a:srgbClr val="000000"/>
              </a:solidFill>
              <a:effectLst/>
            </a:endParaRPr>
          </a:p>
          <a:p>
            <a:pPr>
              <a:lnSpc>
                <a:spcPct val="120000"/>
              </a:lnSpc>
              <a:spcBef>
                <a:spcPts val="800"/>
              </a:spcBef>
            </a:pPr>
            <a:r>
              <a:rPr lang="en-GB" sz="2000" dirty="0">
                <a:ln>
                  <a:noFill/>
                </a:ln>
                <a:solidFill>
                  <a:srgbClr val="000000"/>
                </a:solidFill>
                <a:effectLst/>
              </a:rPr>
              <a:t>End with a call for renewed public debate over officer-member relations - expose to public dialogue the different realities of officer-member relations that are too often hidden by the widespread allegiance to the necessary mantra of </a:t>
            </a:r>
            <a:r>
              <a:rPr lang="ar-SA" sz="2000" dirty="0">
                <a:ln>
                  <a:noFill/>
                </a:ln>
                <a:solidFill>
                  <a:srgbClr val="000000"/>
                </a:solidFill>
                <a:effectLst/>
              </a:rPr>
              <a:t>‘</a:t>
            </a:r>
            <a:r>
              <a:rPr lang="en-GB" sz="2000" dirty="0">
                <a:ln>
                  <a:noFill/>
                </a:ln>
                <a:solidFill>
                  <a:srgbClr val="000000"/>
                </a:solidFill>
                <a:effectLst/>
              </a:rPr>
              <a:t>politicians decide, officers implement’.</a:t>
            </a:r>
          </a:p>
          <a:p>
            <a:pPr>
              <a:lnSpc>
                <a:spcPct val="120000"/>
              </a:lnSpc>
              <a:spcBef>
                <a:spcPts val="800"/>
              </a:spcBef>
            </a:pPr>
            <a:endParaRPr lang="en-GB" sz="2000" dirty="0">
              <a:ln>
                <a:noFill/>
              </a:ln>
              <a:solidFill>
                <a:srgbClr val="000000"/>
              </a:solidFill>
              <a:effectLst/>
            </a:endParaRPr>
          </a:p>
        </p:txBody>
      </p:sp>
      <p:pic>
        <p:nvPicPr>
          <p:cNvPr id="4" name="Picture 3">
            <a:extLst>
              <a:ext uri="{FF2B5EF4-FFF2-40B4-BE49-F238E27FC236}">
                <a16:creationId xmlns:a16="http://schemas.microsoft.com/office/drawing/2014/main" id="{DC210DB0-7728-D6D3-7E91-79FC3AC4AA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413187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0AEBD-71A2-478E-9E4B-670A13FD8574}"/>
              </a:ext>
            </a:extLst>
          </p:cNvPr>
          <p:cNvSpPr>
            <a:spLocks noGrp="1"/>
          </p:cNvSpPr>
          <p:nvPr>
            <p:ph type="title"/>
          </p:nvPr>
        </p:nvSpPr>
        <p:spPr>
          <a:xfrm>
            <a:off x="987693" y="212271"/>
            <a:ext cx="9330630" cy="912473"/>
          </a:xfrm>
        </p:spPr>
        <p:txBody>
          <a:bodyPr>
            <a:normAutofit/>
          </a:bodyPr>
          <a:lstStyle/>
          <a:p>
            <a:r>
              <a:rPr lang="en-GB" sz="2800" dirty="0">
                <a:solidFill>
                  <a:srgbClr val="FF0000"/>
                </a:solidFill>
                <a:latin typeface="+mn-lt"/>
              </a:rPr>
              <a:t>Local political leadership – a programme of research</a:t>
            </a:r>
          </a:p>
        </p:txBody>
      </p:sp>
      <p:sp>
        <p:nvSpPr>
          <p:cNvPr id="3" name="Content Placeholder 2">
            <a:extLst>
              <a:ext uri="{FF2B5EF4-FFF2-40B4-BE49-F238E27FC236}">
                <a16:creationId xmlns:a16="http://schemas.microsoft.com/office/drawing/2014/main" id="{A3756CD9-B2DC-4772-9A90-6E80F5F9200A}"/>
              </a:ext>
            </a:extLst>
          </p:cNvPr>
          <p:cNvSpPr>
            <a:spLocks noGrp="1"/>
          </p:cNvSpPr>
          <p:nvPr>
            <p:ph idx="1"/>
          </p:nvPr>
        </p:nvSpPr>
        <p:spPr>
          <a:xfrm>
            <a:off x="1085850" y="1268760"/>
            <a:ext cx="9330630" cy="4464496"/>
          </a:xfrm>
        </p:spPr>
        <p:txBody>
          <a:bodyPr>
            <a:normAutofit/>
          </a:bodyPr>
          <a:lstStyle/>
          <a:p>
            <a:pPr>
              <a:spcAft>
                <a:spcPts val="600"/>
              </a:spcAft>
            </a:pPr>
            <a:endParaRPr lang="en-GB" dirty="0"/>
          </a:p>
          <a:p>
            <a:pPr>
              <a:spcAft>
                <a:spcPts val="600"/>
              </a:spcAft>
            </a:pPr>
            <a:r>
              <a:rPr lang="en-GB" dirty="0">
                <a:latin typeface="+mn-lt"/>
              </a:rPr>
              <a:t>Pressures on officer-councillor relations: austerity, Covid pandemic, hybrid institutions, inflation, S114 notices…</a:t>
            </a:r>
          </a:p>
          <a:p>
            <a:pPr>
              <a:spcAft>
                <a:spcPts val="600"/>
              </a:spcAft>
            </a:pPr>
            <a:r>
              <a:rPr lang="en-GB" sz="2800" dirty="0">
                <a:latin typeface="+mn-lt"/>
              </a:rPr>
              <a:t>Traditional sta</a:t>
            </a:r>
            <a:r>
              <a:rPr lang="en-GB" dirty="0">
                <a:latin typeface="+mn-lt"/>
              </a:rPr>
              <a:t>nce </a:t>
            </a:r>
            <a:r>
              <a:rPr lang="en-GB" sz="2800" dirty="0">
                <a:latin typeface="+mn-lt"/>
              </a:rPr>
              <a:t>of ‘councillors decide, officers implement’.</a:t>
            </a:r>
          </a:p>
          <a:p>
            <a:pPr>
              <a:spcAft>
                <a:spcPts val="600"/>
              </a:spcAft>
            </a:pPr>
            <a:r>
              <a:rPr lang="en-GB" dirty="0">
                <a:latin typeface="+mn-lt"/>
              </a:rPr>
              <a:t>How is it holding up? Does it describe the ‘reality’ of everyday practices? And did it ever?</a:t>
            </a:r>
            <a:endParaRPr lang="en-GB" sz="2800" dirty="0">
              <a:latin typeface="+mn-lt"/>
            </a:endParaRPr>
          </a:p>
          <a:p>
            <a:pPr>
              <a:spcAft>
                <a:spcPts val="600"/>
              </a:spcAft>
            </a:pPr>
            <a:endParaRPr lang="en-GB" dirty="0"/>
          </a:p>
          <a:p>
            <a:pPr lvl="1">
              <a:spcAft>
                <a:spcPts val="600"/>
              </a:spcAft>
            </a:pPr>
            <a:endParaRPr lang="en-GB" dirty="0"/>
          </a:p>
          <a:p>
            <a:pPr lvl="1">
              <a:spcAft>
                <a:spcPts val="600"/>
              </a:spcAft>
            </a:pPr>
            <a:endParaRPr lang="en-GB" dirty="0"/>
          </a:p>
          <a:p>
            <a:pPr>
              <a:spcAft>
                <a:spcPts val="600"/>
              </a:spcAft>
            </a:pPr>
            <a:endParaRPr lang="en-GB" sz="2600" dirty="0"/>
          </a:p>
        </p:txBody>
      </p:sp>
      <p:pic>
        <p:nvPicPr>
          <p:cNvPr id="5" name="Picture 4">
            <a:extLst>
              <a:ext uri="{FF2B5EF4-FFF2-40B4-BE49-F238E27FC236}">
                <a16:creationId xmlns:a16="http://schemas.microsoft.com/office/drawing/2014/main" id="{1FE2D025-C17C-BAEE-844E-E80A0FD1BA7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379115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0AEBD-71A2-478E-9E4B-670A13FD8574}"/>
              </a:ext>
            </a:extLst>
          </p:cNvPr>
          <p:cNvSpPr>
            <a:spLocks noGrp="1"/>
          </p:cNvSpPr>
          <p:nvPr>
            <p:ph type="title"/>
          </p:nvPr>
        </p:nvSpPr>
        <p:spPr>
          <a:xfrm>
            <a:off x="987693" y="212271"/>
            <a:ext cx="9330630" cy="912473"/>
          </a:xfrm>
        </p:spPr>
        <p:txBody>
          <a:bodyPr>
            <a:normAutofit/>
          </a:bodyPr>
          <a:lstStyle/>
          <a:p>
            <a:r>
              <a:rPr lang="en-GB" sz="2800" dirty="0">
                <a:solidFill>
                  <a:srgbClr val="FF0000"/>
                </a:solidFill>
              </a:rPr>
              <a:t>Method – Q survey of officer-member relations</a:t>
            </a:r>
          </a:p>
        </p:txBody>
      </p:sp>
      <p:sp>
        <p:nvSpPr>
          <p:cNvPr id="3" name="Content Placeholder 2">
            <a:extLst>
              <a:ext uri="{FF2B5EF4-FFF2-40B4-BE49-F238E27FC236}">
                <a16:creationId xmlns:a16="http://schemas.microsoft.com/office/drawing/2014/main" id="{A3756CD9-B2DC-4772-9A90-6E80F5F9200A}"/>
              </a:ext>
            </a:extLst>
          </p:cNvPr>
          <p:cNvSpPr>
            <a:spLocks noGrp="1"/>
          </p:cNvSpPr>
          <p:nvPr>
            <p:ph idx="1"/>
          </p:nvPr>
        </p:nvSpPr>
        <p:spPr>
          <a:xfrm>
            <a:off x="1085850" y="1268760"/>
            <a:ext cx="9330630" cy="4464496"/>
          </a:xfrm>
        </p:spPr>
        <p:txBody>
          <a:bodyPr>
            <a:normAutofit/>
          </a:bodyPr>
          <a:lstStyle/>
          <a:p>
            <a:pPr>
              <a:spcAft>
                <a:spcPts val="600"/>
              </a:spcAft>
            </a:pPr>
            <a:endParaRPr lang="en-GB" dirty="0"/>
          </a:p>
          <a:p>
            <a:pPr>
              <a:spcAft>
                <a:spcPts val="600"/>
              </a:spcAft>
            </a:pPr>
            <a:r>
              <a:rPr lang="en-GB" dirty="0">
                <a:latin typeface="+mn-lt"/>
              </a:rPr>
              <a:t>Q-method study of officers and elected members.</a:t>
            </a:r>
          </a:p>
          <a:p>
            <a:pPr>
              <a:spcAft>
                <a:spcPts val="600"/>
              </a:spcAft>
            </a:pPr>
            <a:r>
              <a:rPr lang="en-GB" dirty="0">
                <a:latin typeface="+mn-lt"/>
              </a:rPr>
              <a:t>Undertaking a Q: from statements to Q-sorts to determining factors and onto viewpoints.</a:t>
            </a:r>
          </a:p>
          <a:p>
            <a:pPr>
              <a:spcAft>
                <a:spcPts val="600"/>
              </a:spcAft>
            </a:pPr>
            <a:r>
              <a:rPr lang="en-GB" dirty="0">
                <a:latin typeface="+mn-lt"/>
              </a:rPr>
              <a:t>32 respondents from across the UK, evenly spread between councillors and senior officers.</a:t>
            </a:r>
          </a:p>
          <a:p>
            <a:pPr>
              <a:spcAft>
                <a:spcPts val="600"/>
              </a:spcAft>
            </a:pPr>
            <a:r>
              <a:rPr lang="en-GB" dirty="0">
                <a:latin typeface="+mn-lt"/>
              </a:rPr>
              <a:t>Viewpoints tested in conversation with councillors and officers from two authorities: Lancaster City Council and Swansea Council. </a:t>
            </a:r>
          </a:p>
          <a:p>
            <a:pPr>
              <a:spcAft>
                <a:spcPts val="600"/>
              </a:spcAft>
            </a:pPr>
            <a:endParaRPr lang="en-GB" dirty="0"/>
          </a:p>
          <a:p>
            <a:pPr>
              <a:spcAft>
                <a:spcPts val="600"/>
              </a:spcAft>
            </a:pPr>
            <a:endParaRPr lang="en-GB" dirty="0"/>
          </a:p>
          <a:p>
            <a:pPr lvl="1">
              <a:spcAft>
                <a:spcPts val="600"/>
              </a:spcAft>
            </a:pPr>
            <a:endParaRPr lang="en-GB" dirty="0"/>
          </a:p>
          <a:p>
            <a:pPr lvl="1">
              <a:spcAft>
                <a:spcPts val="600"/>
              </a:spcAft>
            </a:pPr>
            <a:endParaRPr lang="en-GB" dirty="0"/>
          </a:p>
          <a:p>
            <a:pPr>
              <a:spcAft>
                <a:spcPts val="600"/>
              </a:spcAft>
            </a:pPr>
            <a:endParaRPr lang="en-GB" sz="2600" dirty="0"/>
          </a:p>
        </p:txBody>
      </p:sp>
      <p:pic>
        <p:nvPicPr>
          <p:cNvPr id="5" name="Picture 4">
            <a:extLst>
              <a:ext uri="{FF2B5EF4-FFF2-40B4-BE49-F238E27FC236}">
                <a16:creationId xmlns:a16="http://schemas.microsoft.com/office/drawing/2014/main" id="{1FE2D025-C17C-BAEE-844E-E80A0FD1BA7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578297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0AEBD-71A2-478E-9E4B-670A13FD8574}"/>
              </a:ext>
            </a:extLst>
          </p:cNvPr>
          <p:cNvSpPr>
            <a:spLocks noGrp="1"/>
          </p:cNvSpPr>
          <p:nvPr>
            <p:ph type="title"/>
          </p:nvPr>
        </p:nvSpPr>
        <p:spPr>
          <a:xfrm>
            <a:off x="987693" y="212271"/>
            <a:ext cx="9330630" cy="912473"/>
          </a:xfrm>
        </p:spPr>
        <p:txBody>
          <a:bodyPr>
            <a:normAutofit/>
          </a:bodyPr>
          <a:lstStyle/>
          <a:p>
            <a:r>
              <a:rPr lang="en-GB" sz="2800" dirty="0">
                <a:solidFill>
                  <a:srgbClr val="FF0000"/>
                </a:solidFill>
              </a:rPr>
              <a:t>What did we find? </a:t>
            </a:r>
          </a:p>
        </p:txBody>
      </p:sp>
      <p:sp>
        <p:nvSpPr>
          <p:cNvPr id="3" name="Content Placeholder 2">
            <a:extLst>
              <a:ext uri="{FF2B5EF4-FFF2-40B4-BE49-F238E27FC236}">
                <a16:creationId xmlns:a16="http://schemas.microsoft.com/office/drawing/2014/main" id="{A3756CD9-B2DC-4772-9A90-6E80F5F9200A}"/>
              </a:ext>
            </a:extLst>
          </p:cNvPr>
          <p:cNvSpPr>
            <a:spLocks noGrp="1"/>
          </p:cNvSpPr>
          <p:nvPr>
            <p:ph idx="1"/>
          </p:nvPr>
        </p:nvSpPr>
        <p:spPr>
          <a:xfrm>
            <a:off x="1085850" y="1268760"/>
            <a:ext cx="9330630" cy="4464496"/>
          </a:xfrm>
        </p:spPr>
        <p:txBody>
          <a:bodyPr>
            <a:normAutofit/>
          </a:bodyPr>
          <a:lstStyle/>
          <a:p>
            <a:pPr>
              <a:spcAft>
                <a:spcPts val="600"/>
              </a:spcAft>
            </a:pPr>
            <a:endParaRPr lang="en-GB" dirty="0"/>
          </a:p>
          <a:p>
            <a:pPr>
              <a:spcAft>
                <a:spcPts val="600"/>
              </a:spcAft>
            </a:pPr>
            <a:r>
              <a:rPr lang="en-GB" dirty="0">
                <a:latin typeface="+mn-lt"/>
              </a:rPr>
              <a:t>4 different viewpoints across the leadership of local authorities.</a:t>
            </a:r>
          </a:p>
          <a:p>
            <a:pPr>
              <a:spcAft>
                <a:spcPts val="600"/>
              </a:spcAft>
            </a:pPr>
            <a:endParaRPr lang="en-GB" dirty="0">
              <a:latin typeface="+mn-lt"/>
            </a:endParaRPr>
          </a:p>
          <a:p>
            <a:pPr>
              <a:spcAft>
                <a:spcPts val="600"/>
              </a:spcAft>
            </a:pPr>
            <a:r>
              <a:rPr lang="en-GB" dirty="0">
                <a:latin typeface="+mn-lt"/>
              </a:rPr>
              <a:t>Much ground for consensus and resonance of traditional division of labour between officers and members. </a:t>
            </a:r>
          </a:p>
          <a:p>
            <a:pPr>
              <a:spcAft>
                <a:spcPts val="600"/>
              </a:spcAft>
            </a:pPr>
            <a:r>
              <a:rPr lang="en-GB" dirty="0">
                <a:latin typeface="+mn-lt"/>
              </a:rPr>
              <a:t>Certain robustness of officer-member relations.</a:t>
            </a:r>
          </a:p>
          <a:p>
            <a:pPr marL="0" indent="0">
              <a:spcAft>
                <a:spcPts val="600"/>
              </a:spcAft>
              <a:buNone/>
            </a:pPr>
            <a:endParaRPr lang="en-GB" dirty="0"/>
          </a:p>
          <a:p>
            <a:pPr>
              <a:spcAft>
                <a:spcPts val="600"/>
              </a:spcAft>
            </a:pPr>
            <a:endParaRPr lang="en-GB" dirty="0"/>
          </a:p>
          <a:p>
            <a:pPr lvl="1">
              <a:spcAft>
                <a:spcPts val="600"/>
              </a:spcAft>
            </a:pPr>
            <a:endParaRPr lang="en-GB" dirty="0"/>
          </a:p>
          <a:p>
            <a:pPr lvl="1">
              <a:spcAft>
                <a:spcPts val="600"/>
              </a:spcAft>
            </a:pPr>
            <a:endParaRPr lang="en-GB" dirty="0"/>
          </a:p>
          <a:p>
            <a:pPr>
              <a:spcAft>
                <a:spcPts val="600"/>
              </a:spcAft>
            </a:pPr>
            <a:endParaRPr lang="en-GB" sz="2600" dirty="0"/>
          </a:p>
        </p:txBody>
      </p:sp>
      <p:pic>
        <p:nvPicPr>
          <p:cNvPr id="5" name="Picture 4">
            <a:extLst>
              <a:ext uri="{FF2B5EF4-FFF2-40B4-BE49-F238E27FC236}">
                <a16:creationId xmlns:a16="http://schemas.microsoft.com/office/drawing/2014/main" id="{1FE2D025-C17C-BAEE-844E-E80A0FD1BA7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3066527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4E17284-B0FA-D5BE-00BD-75DDA50D2111}"/>
              </a:ext>
            </a:extLst>
          </p:cNvPr>
          <p:cNvGraphicFramePr>
            <a:graphicFrameLocks noGrp="1"/>
          </p:cNvGraphicFramePr>
          <p:nvPr>
            <p:extLst>
              <p:ext uri="{D42A27DB-BD31-4B8C-83A1-F6EECF244321}">
                <p14:modId xmlns:p14="http://schemas.microsoft.com/office/powerpoint/2010/main" val="3693839287"/>
              </p:ext>
            </p:extLst>
          </p:nvPr>
        </p:nvGraphicFramePr>
        <p:xfrm>
          <a:off x="1143000" y="575898"/>
          <a:ext cx="9942729" cy="4655316"/>
        </p:xfrm>
        <a:graphic>
          <a:graphicData uri="http://schemas.openxmlformats.org/drawingml/2006/table">
            <a:tbl>
              <a:tblPr firstRow="1" firstCol="1" bandRow="1">
                <a:tableStyleId>{616DA210-FB5B-4158-B5E0-FEB733F419BA}</a:tableStyleId>
              </a:tblPr>
              <a:tblGrid>
                <a:gridCol w="7243861">
                  <a:extLst>
                    <a:ext uri="{9D8B030D-6E8A-4147-A177-3AD203B41FA5}">
                      <a16:colId xmlns:a16="http://schemas.microsoft.com/office/drawing/2014/main" val="3009312215"/>
                    </a:ext>
                  </a:extLst>
                </a:gridCol>
                <a:gridCol w="674717">
                  <a:extLst>
                    <a:ext uri="{9D8B030D-6E8A-4147-A177-3AD203B41FA5}">
                      <a16:colId xmlns:a16="http://schemas.microsoft.com/office/drawing/2014/main" val="3275591688"/>
                    </a:ext>
                  </a:extLst>
                </a:gridCol>
                <a:gridCol w="674717">
                  <a:extLst>
                    <a:ext uri="{9D8B030D-6E8A-4147-A177-3AD203B41FA5}">
                      <a16:colId xmlns:a16="http://schemas.microsoft.com/office/drawing/2014/main" val="2979499442"/>
                    </a:ext>
                  </a:extLst>
                </a:gridCol>
                <a:gridCol w="674717">
                  <a:extLst>
                    <a:ext uri="{9D8B030D-6E8A-4147-A177-3AD203B41FA5}">
                      <a16:colId xmlns:a16="http://schemas.microsoft.com/office/drawing/2014/main" val="2746711615"/>
                    </a:ext>
                  </a:extLst>
                </a:gridCol>
                <a:gridCol w="674717">
                  <a:extLst>
                    <a:ext uri="{9D8B030D-6E8A-4147-A177-3AD203B41FA5}">
                      <a16:colId xmlns:a16="http://schemas.microsoft.com/office/drawing/2014/main" val="3595858085"/>
                    </a:ext>
                  </a:extLst>
                </a:gridCol>
              </a:tblGrid>
              <a:tr h="152400">
                <a:tc gridSpan="4">
                  <a:txBody>
                    <a:bodyPr/>
                    <a:lstStyle/>
                    <a:p>
                      <a:pPr algn="l">
                        <a:lnSpc>
                          <a:spcPct val="107000"/>
                        </a:lnSpc>
                        <a:spcAft>
                          <a:spcPts val="800"/>
                        </a:spcAft>
                      </a:pPr>
                      <a:r>
                        <a:rPr lang="en-GB" sz="2000" b="1" dirty="0">
                          <a:solidFill>
                            <a:srgbClr val="FF0000"/>
                          </a:solidFill>
                          <a:effectLst/>
                          <a:latin typeface="+mn-lt"/>
                        </a:rPr>
                        <a:t>Statements by Consensus</a:t>
                      </a:r>
                      <a:endParaRPr lang="en-GB" sz="2000" b="1" dirty="0">
                        <a:solidFill>
                          <a:srgbClr val="FF0000"/>
                        </a:solidFill>
                        <a:effectLst/>
                        <a:latin typeface="+mn-lt"/>
                        <a:ea typeface="Calibri" panose="020F0502020204030204" pitchFamily="34" charset="0"/>
                        <a:cs typeface="Times New Roman" panose="02020603050405020304" pitchFamily="18" charset="0"/>
                      </a:endParaRPr>
                    </a:p>
                  </a:txBody>
                  <a:tcPr marL="41739" marR="41739" marT="0" marB="0"/>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lnSpc>
                          <a:spcPct val="107000"/>
                        </a:lnSpc>
                        <a:spcAft>
                          <a:spcPts val="800"/>
                        </a:spcAft>
                      </a:pP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extLst>
                  <a:ext uri="{0D108BD9-81ED-4DB2-BD59-A6C34878D82A}">
                    <a16:rowId xmlns:a16="http://schemas.microsoft.com/office/drawing/2014/main" val="1454623295"/>
                  </a:ext>
                </a:extLst>
              </a:tr>
              <a:tr h="138112">
                <a:tc>
                  <a:txBody>
                    <a:bodyPr/>
                    <a:lstStyle/>
                    <a:p>
                      <a:pPr algn="l">
                        <a:lnSpc>
                          <a:spcPct val="107000"/>
                        </a:lnSpc>
                        <a:spcAft>
                          <a:spcPts val="800"/>
                        </a:spcAft>
                      </a:pPr>
                      <a:r>
                        <a:rPr lang="en-GB" sz="2000" b="1" dirty="0">
                          <a:effectLst/>
                          <a:latin typeface="+mn-lt"/>
                        </a:rPr>
                        <a:t>Statements</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l">
                        <a:lnSpc>
                          <a:spcPct val="107000"/>
                        </a:lnSpc>
                        <a:spcAft>
                          <a:spcPts val="800"/>
                        </a:spcAft>
                      </a:pPr>
                      <a:r>
                        <a:rPr lang="en-GB" sz="2000" b="1" dirty="0">
                          <a:effectLst/>
                          <a:latin typeface="+mn-lt"/>
                        </a:rPr>
                        <a:t>VP1</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l">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VP2</a:t>
                      </a:r>
                    </a:p>
                  </a:txBody>
                  <a:tcPr marL="41739" marR="41739" marT="0" marB="0"/>
                </a:tc>
                <a:tc>
                  <a:txBody>
                    <a:bodyPr/>
                    <a:lstStyle/>
                    <a:p>
                      <a:pPr algn="l">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VP3</a:t>
                      </a:r>
                    </a:p>
                  </a:txBody>
                  <a:tcPr marL="41739" marR="41739" marT="0" marB="0"/>
                </a:tc>
                <a:tc>
                  <a:txBody>
                    <a:bodyPr/>
                    <a:lstStyle/>
                    <a:p>
                      <a:pPr algn="l">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VP4</a:t>
                      </a:r>
                    </a:p>
                  </a:txBody>
                  <a:tcPr marL="41739" marR="41739" marT="0" marB="0"/>
                </a:tc>
                <a:extLst>
                  <a:ext uri="{0D108BD9-81ED-4DB2-BD59-A6C34878D82A}">
                    <a16:rowId xmlns:a16="http://schemas.microsoft.com/office/drawing/2014/main" val="4127591983"/>
                  </a:ext>
                </a:extLst>
              </a:tr>
              <a:tr h="1008000">
                <a:tc>
                  <a:txBody>
                    <a:bodyPr/>
                    <a:lstStyle/>
                    <a:p>
                      <a:pPr>
                        <a:lnSpc>
                          <a:spcPct val="107000"/>
                        </a:lnSpc>
                        <a:spcAft>
                          <a:spcPts val="0"/>
                        </a:spcAft>
                      </a:pPr>
                      <a:r>
                        <a:rPr lang="en-GB" sz="2000" dirty="0">
                          <a:effectLst/>
                          <a:latin typeface="+mn-lt"/>
                        </a:rPr>
                        <a:t>Officers are not just ciphers to give compliant advice. They have a duty to act in the public interest, as well as support their administrations (s11).</a:t>
                      </a:r>
                      <a:endParaRPr lang="en-GB" sz="2000" dirty="0">
                        <a:effectLst/>
                        <a:latin typeface="+mn-lt"/>
                        <a:ea typeface="Calibri" panose="020F0502020204030204" pitchFamily="34" charset="0"/>
                        <a:cs typeface="Times New Roman" panose="02020603050405020304" pitchFamily="18" charset="0"/>
                      </a:endParaRPr>
                    </a:p>
                  </a:txBody>
                  <a:tcPr marL="41739" marR="41739" marT="0" marB="0" anchor="b"/>
                </a:tc>
                <a:tc>
                  <a:txBody>
                    <a:bodyPr/>
                    <a:lstStyle/>
                    <a:p>
                      <a:pPr algn="ctr">
                        <a:lnSpc>
                          <a:spcPct val="107000"/>
                        </a:lnSpc>
                        <a:spcAft>
                          <a:spcPts val="800"/>
                        </a:spcAft>
                      </a:pPr>
                      <a:r>
                        <a:rPr lang="en-GB" sz="2000" b="1" dirty="0">
                          <a:effectLst/>
                          <a:latin typeface="+mn-lt"/>
                        </a:rPr>
                        <a:t>2</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0</a:t>
                      </a:r>
                    </a:p>
                  </a:txBody>
                  <a:tcPr marL="41739" marR="41739" marT="0" marB="0"/>
                </a:tc>
                <a:tc>
                  <a:txBody>
                    <a:bodyPr/>
                    <a:lstStyle/>
                    <a:p>
                      <a:pPr algn="ctr">
                        <a:lnSpc>
                          <a:spcPct val="107000"/>
                        </a:lnSpc>
                        <a:spcAft>
                          <a:spcPts val="800"/>
                        </a:spcAft>
                      </a:pPr>
                      <a:r>
                        <a:rPr lang="en-GB" sz="2000" b="1" dirty="0">
                          <a:effectLst/>
                          <a:latin typeface="+mn-lt"/>
                        </a:rPr>
                        <a:t>1</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1</a:t>
                      </a:r>
                    </a:p>
                  </a:txBody>
                  <a:tcPr marL="41739" marR="41739" marT="0" marB="0"/>
                </a:tc>
                <a:extLst>
                  <a:ext uri="{0D108BD9-81ED-4DB2-BD59-A6C34878D82A}">
                    <a16:rowId xmlns:a16="http://schemas.microsoft.com/office/drawing/2014/main" val="2055537113"/>
                  </a:ext>
                </a:extLst>
              </a:tr>
              <a:tr h="1008000">
                <a:tc>
                  <a:txBody>
                    <a:bodyPr/>
                    <a:lstStyle/>
                    <a:p>
                      <a:pPr algn="l" fontAlgn="b"/>
                      <a:r>
                        <a:rPr lang="en-GB" sz="2000" b="1" i="0" u="none" strike="noStrike" dirty="0">
                          <a:solidFill>
                            <a:srgbClr val="000000"/>
                          </a:solidFill>
                          <a:effectLst/>
                          <a:latin typeface="+mn-lt"/>
                        </a:rPr>
                        <a:t>We should recognise the characteristics, skills and behaviours that politicians say they want of their managerial leaders are very similar to those that senior officers want of their leading politicians s(10).</a:t>
                      </a:r>
                    </a:p>
                  </a:txBody>
                  <a:tcPr marL="9525" marR="9525" marT="9525" marB="0" anchor="b"/>
                </a:tc>
                <a:tc>
                  <a:txBody>
                    <a:bodyPr/>
                    <a:lstStyle/>
                    <a:p>
                      <a:pPr algn="ctr">
                        <a:lnSpc>
                          <a:spcPct val="107000"/>
                        </a:lnSpc>
                        <a:spcAft>
                          <a:spcPts val="800"/>
                        </a:spcAft>
                      </a:pPr>
                      <a:r>
                        <a:rPr lang="en-GB" sz="2000" b="1" dirty="0">
                          <a:effectLst/>
                          <a:latin typeface="+mn-lt"/>
                        </a:rPr>
                        <a:t>-2</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0</a:t>
                      </a:r>
                    </a:p>
                  </a:txBody>
                  <a:tcPr marL="41739" marR="41739" marT="0" marB="0"/>
                </a:tc>
                <a:tc>
                  <a:txBody>
                    <a:bodyPr/>
                    <a:lstStyle/>
                    <a:p>
                      <a:pPr algn="ctr">
                        <a:lnSpc>
                          <a:spcPct val="107000"/>
                        </a:lnSpc>
                        <a:spcAft>
                          <a:spcPts val="800"/>
                        </a:spcAft>
                      </a:pPr>
                      <a:r>
                        <a:rPr lang="en-GB" sz="2000" b="1" dirty="0">
                          <a:effectLst/>
                          <a:latin typeface="+mn-lt"/>
                        </a:rPr>
                        <a:t>-1</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0</a:t>
                      </a:r>
                    </a:p>
                  </a:txBody>
                  <a:tcPr marL="41739" marR="41739" marT="0" marB="0"/>
                </a:tc>
                <a:extLst>
                  <a:ext uri="{0D108BD9-81ED-4DB2-BD59-A6C34878D82A}">
                    <a16:rowId xmlns:a16="http://schemas.microsoft.com/office/drawing/2014/main" val="2878350483"/>
                  </a:ext>
                </a:extLst>
              </a:tr>
              <a:tr h="1008000">
                <a:tc>
                  <a:txBody>
                    <a:bodyPr/>
                    <a:lstStyle/>
                    <a:p>
                      <a:pPr algn="l" fontAlgn="b"/>
                      <a:r>
                        <a:rPr lang="en-GB" sz="2000" b="1" i="0" u="none" strike="noStrike" dirty="0">
                          <a:solidFill>
                            <a:srgbClr val="000000"/>
                          </a:solidFill>
                          <a:effectLst/>
                          <a:latin typeface="+mn-lt"/>
                        </a:rPr>
                        <a:t>With more and more decisions being delegated to officers we could see scrutiny formally disappear (s8).</a:t>
                      </a:r>
                    </a:p>
                  </a:txBody>
                  <a:tcPr marL="9525" marR="9525" marT="9525" marB="0" anchor="b"/>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-4</a:t>
                      </a:r>
                    </a:p>
                  </a:txBody>
                  <a:tcPr marL="41739" marR="41739" marT="0" marB="0"/>
                </a:tc>
                <a:tc>
                  <a:txBody>
                    <a:bodyPr/>
                    <a:lstStyle/>
                    <a:p>
                      <a:pPr algn="ctr">
                        <a:lnSpc>
                          <a:spcPct val="107000"/>
                        </a:lnSpc>
                        <a:spcAft>
                          <a:spcPts val="800"/>
                        </a:spcAft>
                      </a:pPr>
                      <a:r>
                        <a:rPr lang="en-GB" sz="2000" b="1" dirty="0">
                          <a:effectLst/>
                          <a:latin typeface="+mn-lt"/>
                        </a:rPr>
                        <a:t>-2</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rPr>
                        <a:t>-4</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-2</a:t>
                      </a:r>
                    </a:p>
                  </a:txBody>
                  <a:tcPr marL="41739" marR="41739" marT="0" marB="0"/>
                </a:tc>
                <a:extLst>
                  <a:ext uri="{0D108BD9-81ED-4DB2-BD59-A6C34878D82A}">
                    <a16:rowId xmlns:a16="http://schemas.microsoft.com/office/drawing/2014/main" val="2497602047"/>
                  </a:ext>
                </a:extLst>
              </a:tr>
              <a:tr h="1008000">
                <a:tc>
                  <a:txBody>
                    <a:bodyPr/>
                    <a:lstStyle/>
                    <a:p>
                      <a:pPr algn="l" fontAlgn="b"/>
                      <a:r>
                        <a:rPr lang="en-GB" sz="2000" b="1" i="0" u="none" strike="noStrike" dirty="0">
                          <a:solidFill>
                            <a:srgbClr val="000000"/>
                          </a:solidFill>
                          <a:effectLst/>
                          <a:latin typeface="+mn-lt"/>
                        </a:rPr>
                        <a:t>Too many decisions made during Covid were made without proper oversight, debate, and scrutiny (s15).</a:t>
                      </a:r>
                    </a:p>
                  </a:txBody>
                  <a:tcPr marL="9525" marR="9525" marT="9525" marB="0" anchor="b"/>
                </a:tc>
                <a:tc>
                  <a:txBody>
                    <a:bodyPr/>
                    <a:lstStyle/>
                    <a:p>
                      <a:pPr algn="ctr">
                        <a:lnSpc>
                          <a:spcPct val="107000"/>
                        </a:lnSpc>
                        <a:spcAft>
                          <a:spcPts val="800"/>
                        </a:spcAft>
                      </a:pPr>
                      <a:r>
                        <a:rPr lang="en-GB" sz="2000" b="1" dirty="0">
                          <a:effectLst/>
                          <a:latin typeface="+mn-lt"/>
                        </a:rPr>
                        <a:t>-2</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rPr>
                        <a:t>-3</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rPr>
                        <a:t>-3</a:t>
                      </a:r>
                      <a:endParaRPr lang="en-GB" sz="2000" b="1" dirty="0">
                        <a:effectLst/>
                        <a:latin typeface="+mn-lt"/>
                        <a:ea typeface="Calibri" panose="020F0502020204030204" pitchFamily="34" charset="0"/>
                        <a:cs typeface="Times New Roman" panose="02020603050405020304" pitchFamily="18" charset="0"/>
                      </a:endParaRPr>
                    </a:p>
                  </a:txBody>
                  <a:tcPr marL="41739" marR="41739" marT="0" marB="0"/>
                </a:tc>
                <a:tc>
                  <a:txBody>
                    <a:bodyPr/>
                    <a:lstStyle/>
                    <a:p>
                      <a:pPr algn="ctr">
                        <a:lnSpc>
                          <a:spcPct val="107000"/>
                        </a:lnSpc>
                        <a:spcAft>
                          <a:spcPts val="800"/>
                        </a:spcAft>
                      </a:pPr>
                      <a:r>
                        <a:rPr lang="en-GB" sz="2000" b="1" dirty="0">
                          <a:effectLst/>
                          <a:latin typeface="+mn-lt"/>
                          <a:ea typeface="Calibri" panose="020F0502020204030204" pitchFamily="34" charset="0"/>
                          <a:cs typeface="Times New Roman" panose="02020603050405020304" pitchFamily="18" charset="0"/>
                        </a:rPr>
                        <a:t>-1</a:t>
                      </a:r>
                    </a:p>
                  </a:txBody>
                  <a:tcPr marL="41739" marR="41739" marT="0" marB="0"/>
                </a:tc>
                <a:extLst>
                  <a:ext uri="{0D108BD9-81ED-4DB2-BD59-A6C34878D82A}">
                    <a16:rowId xmlns:a16="http://schemas.microsoft.com/office/drawing/2014/main" val="3524945872"/>
                  </a:ext>
                </a:extLst>
              </a:tr>
            </a:tbl>
          </a:graphicData>
        </a:graphic>
      </p:graphicFrame>
      <p:sp>
        <p:nvSpPr>
          <p:cNvPr id="5" name="Rectangle 1">
            <a:extLst>
              <a:ext uri="{FF2B5EF4-FFF2-40B4-BE49-F238E27FC236}">
                <a16:creationId xmlns:a16="http://schemas.microsoft.com/office/drawing/2014/main" id="{600E4CA2-D5F7-C861-DE23-04DC9398D8D5}"/>
              </a:ext>
            </a:extLst>
          </p:cNvPr>
          <p:cNvSpPr>
            <a:spLocks noChangeArrowheads="1"/>
          </p:cNvSpPr>
          <p:nvPr/>
        </p:nvSpPr>
        <p:spPr bwMode="auto">
          <a:xfrm>
            <a:off x="1567770" y="1668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a:extLst>
              <a:ext uri="{FF2B5EF4-FFF2-40B4-BE49-F238E27FC236}">
                <a16:creationId xmlns:a16="http://schemas.microsoft.com/office/drawing/2014/main" id="{2F7BE87D-8A35-8E90-7BF5-FF941F1A19C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3602403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0AEBD-71A2-478E-9E4B-670A13FD8574}"/>
              </a:ext>
            </a:extLst>
          </p:cNvPr>
          <p:cNvSpPr>
            <a:spLocks noGrp="1"/>
          </p:cNvSpPr>
          <p:nvPr>
            <p:ph type="title"/>
          </p:nvPr>
        </p:nvSpPr>
        <p:spPr>
          <a:xfrm>
            <a:off x="987693" y="692696"/>
            <a:ext cx="9330630" cy="576064"/>
          </a:xfrm>
        </p:spPr>
        <p:txBody>
          <a:bodyPr>
            <a:normAutofit/>
          </a:bodyPr>
          <a:lstStyle/>
          <a:p>
            <a:r>
              <a:rPr lang="en-GB" sz="2800" dirty="0">
                <a:solidFill>
                  <a:srgbClr val="FF0000"/>
                </a:solidFill>
                <a:latin typeface="+mn-lt"/>
              </a:rPr>
              <a:t>Digging deeper: four viewpoints</a:t>
            </a:r>
          </a:p>
        </p:txBody>
      </p:sp>
      <p:sp>
        <p:nvSpPr>
          <p:cNvPr id="3" name="Content Placeholder 2">
            <a:extLst>
              <a:ext uri="{FF2B5EF4-FFF2-40B4-BE49-F238E27FC236}">
                <a16:creationId xmlns:a16="http://schemas.microsoft.com/office/drawing/2014/main" id="{A3756CD9-B2DC-4772-9A90-6E80F5F9200A}"/>
              </a:ext>
            </a:extLst>
          </p:cNvPr>
          <p:cNvSpPr>
            <a:spLocks noGrp="1"/>
          </p:cNvSpPr>
          <p:nvPr>
            <p:ph idx="1"/>
          </p:nvPr>
        </p:nvSpPr>
        <p:spPr>
          <a:xfrm>
            <a:off x="1085850" y="1268760"/>
            <a:ext cx="9330630" cy="4464496"/>
          </a:xfrm>
        </p:spPr>
        <p:txBody>
          <a:bodyPr>
            <a:normAutofit/>
          </a:bodyPr>
          <a:lstStyle/>
          <a:p>
            <a:pPr>
              <a:spcAft>
                <a:spcPts val="600"/>
              </a:spcAft>
            </a:pPr>
            <a:endParaRPr lang="en-GB" dirty="0"/>
          </a:p>
          <a:p>
            <a:pPr>
              <a:spcAft>
                <a:spcPts val="600"/>
              </a:spcAft>
            </a:pPr>
            <a:endParaRPr lang="en-GB" dirty="0"/>
          </a:p>
          <a:p>
            <a:pPr>
              <a:spcAft>
                <a:spcPts val="600"/>
              </a:spcAft>
            </a:pPr>
            <a:r>
              <a:rPr lang="en-GB" dirty="0">
                <a:latin typeface="+mn-lt"/>
              </a:rPr>
              <a:t>Settled Accommodation </a:t>
            </a:r>
          </a:p>
          <a:p>
            <a:pPr>
              <a:spcAft>
                <a:spcPts val="600"/>
              </a:spcAft>
            </a:pPr>
            <a:r>
              <a:rPr lang="en-GB" dirty="0">
                <a:latin typeface="+mn-lt"/>
              </a:rPr>
              <a:t>Stressed Collaboration</a:t>
            </a:r>
          </a:p>
          <a:p>
            <a:pPr>
              <a:spcAft>
                <a:spcPts val="600"/>
              </a:spcAft>
            </a:pPr>
            <a:r>
              <a:rPr lang="en-GB" dirty="0">
                <a:latin typeface="+mn-lt"/>
              </a:rPr>
              <a:t>Fractured Expectations</a:t>
            </a:r>
          </a:p>
          <a:p>
            <a:pPr>
              <a:spcAft>
                <a:spcPts val="600"/>
              </a:spcAft>
            </a:pPr>
            <a:r>
              <a:rPr lang="en-GB" dirty="0">
                <a:latin typeface="+mn-lt"/>
              </a:rPr>
              <a:t>Galvanised Dialogues</a:t>
            </a:r>
          </a:p>
          <a:p>
            <a:pPr>
              <a:spcAft>
                <a:spcPts val="600"/>
              </a:spcAft>
            </a:pPr>
            <a:endParaRPr lang="en-GB" sz="2800" dirty="0"/>
          </a:p>
          <a:p>
            <a:pPr>
              <a:spcAft>
                <a:spcPts val="600"/>
              </a:spcAft>
            </a:pPr>
            <a:endParaRPr lang="en-GB" dirty="0"/>
          </a:p>
          <a:p>
            <a:pPr lvl="1">
              <a:spcAft>
                <a:spcPts val="600"/>
              </a:spcAft>
            </a:pPr>
            <a:endParaRPr lang="en-GB" dirty="0"/>
          </a:p>
          <a:p>
            <a:pPr lvl="1">
              <a:spcAft>
                <a:spcPts val="600"/>
              </a:spcAft>
            </a:pPr>
            <a:endParaRPr lang="en-GB" dirty="0"/>
          </a:p>
          <a:p>
            <a:pPr>
              <a:spcAft>
                <a:spcPts val="600"/>
              </a:spcAft>
            </a:pPr>
            <a:endParaRPr lang="en-GB" sz="2600" dirty="0"/>
          </a:p>
        </p:txBody>
      </p:sp>
      <p:pic>
        <p:nvPicPr>
          <p:cNvPr id="5" name="Picture 4">
            <a:extLst>
              <a:ext uri="{FF2B5EF4-FFF2-40B4-BE49-F238E27FC236}">
                <a16:creationId xmlns:a16="http://schemas.microsoft.com/office/drawing/2014/main" id="{1FE2D025-C17C-BAEE-844E-E80A0FD1BA7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97880"/>
            <a:ext cx="914400" cy="960120"/>
          </a:xfrm>
          <a:prstGeom prst="rect">
            <a:avLst/>
          </a:prstGeom>
          <a:noFill/>
          <a:ln>
            <a:noFill/>
          </a:ln>
        </p:spPr>
      </p:pic>
    </p:spTree>
    <p:extLst>
      <p:ext uri="{BB962C8B-B14F-4D97-AF65-F5344CB8AC3E}">
        <p14:creationId xmlns:p14="http://schemas.microsoft.com/office/powerpoint/2010/main" val="4177363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2702-00E0-2163-B74E-26CCF3C9EF66}"/>
              </a:ext>
            </a:extLst>
          </p:cNvPr>
          <p:cNvSpPr>
            <a:spLocks noGrp="1"/>
          </p:cNvSpPr>
          <p:nvPr>
            <p:ph type="title"/>
          </p:nvPr>
        </p:nvSpPr>
        <p:spPr>
          <a:xfrm>
            <a:off x="838200" y="365125"/>
            <a:ext cx="10515600" cy="1115805"/>
          </a:xfrm>
        </p:spPr>
        <p:txBody>
          <a:bodyPr/>
          <a:lstStyle/>
          <a:p>
            <a:r>
              <a:rPr lang="en-GB" dirty="0">
                <a:solidFill>
                  <a:srgbClr val="FF0000"/>
                </a:solidFill>
                <a:latin typeface="+mn-lt"/>
              </a:rPr>
              <a:t>VP1: Settled Accommodation</a:t>
            </a:r>
          </a:p>
        </p:txBody>
      </p:sp>
      <p:sp>
        <p:nvSpPr>
          <p:cNvPr id="3" name="Content Placeholder 2">
            <a:extLst>
              <a:ext uri="{FF2B5EF4-FFF2-40B4-BE49-F238E27FC236}">
                <a16:creationId xmlns:a16="http://schemas.microsoft.com/office/drawing/2014/main" id="{919C109C-AC88-7268-673D-AB85893A8961}"/>
              </a:ext>
            </a:extLst>
          </p:cNvPr>
          <p:cNvSpPr>
            <a:spLocks noGrp="1"/>
          </p:cNvSpPr>
          <p:nvPr>
            <p:ph idx="1"/>
          </p:nvPr>
        </p:nvSpPr>
        <p:spPr>
          <a:xfrm>
            <a:off x="838200" y="1480930"/>
            <a:ext cx="10515600" cy="4696033"/>
          </a:xfrm>
        </p:spPr>
        <p:txBody>
          <a:bodyPr>
            <a:noAutofit/>
          </a:bodyPr>
          <a:lstStyle/>
          <a:p>
            <a:pPr>
              <a:lnSpc>
                <a:spcPct val="120000"/>
              </a:lnSpc>
              <a:spcBef>
                <a:spcPts val="800"/>
              </a:spcBef>
            </a:pPr>
            <a:r>
              <a:rPr lang="en-GB" sz="2400" dirty="0">
                <a:ln>
                  <a:noFill/>
                </a:ln>
                <a:solidFill>
                  <a:srgbClr val="000000"/>
                </a:solidFill>
                <a:effectLst/>
                <a:latin typeface="+mn-lt"/>
              </a:rPr>
              <a:t>Officers and elected members fulfil different roles and bring distinct contributions to the partnership. Glue is a common commitment to public service. </a:t>
            </a:r>
          </a:p>
          <a:p>
            <a:pPr>
              <a:lnSpc>
                <a:spcPct val="120000"/>
              </a:lnSpc>
              <a:spcBef>
                <a:spcPts val="800"/>
              </a:spcBef>
            </a:pPr>
            <a:r>
              <a:rPr lang="en-GB" sz="2400" dirty="0">
                <a:ln>
                  <a:noFill/>
                </a:ln>
                <a:solidFill>
                  <a:srgbClr val="000000"/>
                </a:solidFill>
                <a:effectLst/>
                <a:latin typeface="+mn-lt"/>
              </a:rPr>
              <a:t>Respectful adherence to the traditional norms and divisions of labour between officers and members. </a:t>
            </a:r>
          </a:p>
          <a:p>
            <a:pPr>
              <a:lnSpc>
                <a:spcPct val="120000"/>
              </a:lnSpc>
              <a:spcBef>
                <a:spcPts val="800"/>
              </a:spcBef>
            </a:pPr>
            <a:r>
              <a:rPr lang="en-GB" sz="2400" dirty="0">
                <a:solidFill>
                  <a:srgbClr val="000000"/>
                </a:solidFill>
                <a:latin typeface="+mn-lt"/>
              </a:rPr>
              <a:t>S</a:t>
            </a:r>
            <a:r>
              <a:rPr lang="en-GB" sz="2400" dirty="0">
                <a:ln>
                  <a:noFill/>
                </a:ln>
                <a:solidFill>
                  <a:srgbClr val="000000"/>
                </a:solidFill>
                <a:effectLst/>
                <a:latin typeface="+mn-lt"/>
              </a:rPr>
              <a:t>trong support for politicians with a clear agenda and vision, with responsibility for the vision for the council firmly in the domain of the political system.</a:t>
            </a:r>
          </a:p>
          <a:p>
            <a:pPr>
              <a:lnSpc>
                <a:spcPct val="120000"/>
              </a:lnSpc>
              <a:spcBef>
                <a:spcPts val="800"/>
              </a:spcBef>
            </a:pPr>
            <a:r>
              <a:rPr lang="en-GB" sz="2400" dirty="0">
                <a:ln>
                  <a:noFill/>
                </a:ln>
                <a:solidFill>
                  <a:srgbClr val="000000"/>
                </a:solidFill>
                <a:effectLst/>
                <a:latin typeface="+mn-lt"/>
              </a:rPr>
              <a:t>Officers as a check on political leadership, provide independent and neutral expertise to political leaders.  </a:t>
            </a:r>
          </a:p>
          <a:p>
            <a:pPr>
              <a:lnSpc>
                <a:spcPct val="120000"/>
              </a:lnSpc>
              <a:spcBef>
                <a:spcPts val="800"/>
              </a:spcBef>
            </a:pPr>
            <a:r>
              <a:rPr lang="en-GB" sz="2400" dirty="0">
                <a:ln>
                  <a:noFill/>
                </a:ln>
                <a:solidFill>
                  <a:srgbClr val="000000"/>
                </a:solidFill>
                <a:effectLst/>
                <a:latin typeface="+mn-lt"/>
              </a:rPr>
              <a:t>Roles depend on negotiation and personalities, shifting between administrations.</a:t>
            </a:r>
          </a:p>
        </p:txBody>
      </p:sp>
    </p:spTree>
    <p:extLst>
      <p:ext uri="{BB962C8B-B14F-4D97-AF65-F5344CB8AC3E}">
        <p14:creationId xmlns:p14="http://schemas.microsoft.com/office/powerpoint/2010/main" val="714050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0DFD8-E081-1D19-39E0-4A9F51C8057C}"/>
              </a:ext>
            </a:extLst>
          </p:cNvPr>
          <p:cNvSpPr>
            <a:spLocks noGrp="1"/>
          </p:cNvSpPr>
          <p:nvPr>
            <p:ph type="title"/>
          </p:nvPr>
        </p:nvSpPr>
        <p:spPr/>
        <p:txBody>
          <a:bodyPr/>
          <a:lstStyle/>
          <a:p>
            <a:r>
              <a:rPr lang="en-GB" dirty="0">
                <a:solidFill>
                  <a:srgbClr val="FF0000"/>
                </a:solidFill>
                <a:latin typeface="+mn-lt"/>
              </a:rPr>
              <a:t>VP2: Stressed Collaboration</a:t>
            </a:r>
          </a:p>
        </p:txBody>
      </p:sp>
      <p:sp>
        <p:nvSpPr>
          <p:cNvPr id="3" name="Content Placeholder 2">
            <a:extLst>
              <a:ext uri="{FF2B5EF4-FFF2-40B4-BE49-F238E27FC236}">
                <a16:creationId xmlns:a16="http://schemas.microsoft.com/office/drawing/2014/main" id="{5342D9C6-919F-66B2-B10E-7B648D88D6CA}"/>
              </a:ext>
            </a:extLst>
          </p:cNvPr>
          <p:cNvSpPr>
            <a:spLocks noGrp="1"/>
          </p:cNvSpPr>
          <p:nvPr>
            <p:ph idx="1"/>
          </p:nvPr>
        </p:nvSpPr>
        <p:spPr/>
        <p:txBody>
          <a:bodyPr>
            <a:normAutofit fontScale="70000" lnSpcReduction="20000"/>
          </a:bodyPr>
          <a:lstStyle/>
          <a:p>
            <a:pPr>
              <a:lnSpc>
                <a:spcPct val="120000"/>
              </a:lnSpc>
              <a:spcBef>
                <a:spcPts val="800"/>
              </a:spcBef>
            </a:pPr>
            <a:r>
              <a:rPr lang="en-GB" sz="2800" dirty="0">
                <a:ln>
                  <a:noFill/>
                </a:ln>
                <a:solidFill>
                  <a:srgbClr val="000000"/>
                </a:solidFill>
                <a:effectLst/>
                <a:latin typeface="+mn-lt"/>
              </a:rPr>
              <a:t>Relations seen through th</a:t>
            </a:r>
            <a:r>
              <a:rPr lang="en-GB" dirty="0">
                <a:solidFill>
                  <a:srgbClr val="000000"/>
                </a:solidFill>
                <a:latin typeface="+mn-lt"/>
              </a:rPr>
              <a:t>e lens of collaboration</a:t>
            </a:r>
            <a:r>
              <a:rPr lang="en-GB" sz="2800" dirty="0">
                <a:ln>
                  <a:noFill/>
                </a:ln>
                <a:solidFill>
                  <a:srgbClr val="000000"/>
                </a:solidFill>
                <a:effectLst/>
                <a:latin typeface="+mn-lt"/>
              </a:rPr>
              <a:t>, challenging claims that difficulties arise between officers and members because of their different motivations and worldviews.</a:t>
            </a:r>
          </a:p>
          <a:p>
            <a:pPr>
              <a:lnSpc>
                <a:spcPct val="120000"/>
              </a:lnSpc>
              <a:spcBef>
                <a:spcPts val="800"/>
              </a:spcBef>
            </a:pPr>
            <a:r>
              <a:rPr lang="en-GB" sz="2800" dirty="0">
                <a:ln>
                  <a:noFill/>
                </a:ln>
                <a:solidFill>
                  <a:srgbClr val="000000"/>
                </a:solidFill>
                <a:effectLst/>
                <a:latin typeface="+mn-lt"/>
              </a:rPr>
              <a:t>Suggests that officers should work closely with members to </a:t>
            </a:r>
            <a:r>
              <a:rPr lang="ar-SA" sz="2800" dirty="0">
                <a:ln>
                  <a:noFill/>
                </a:ln>
                <a:solidFill>
                  <a:srgbClr val="000000"/>
                </a:solidFill>
                <a:effectLst/>
                <a:latin typeface="+mn-lt"/>
              </a:rPr>
              <a:t>‘</a:t>
            </a:r>
            <a:r>
              <a:rPr lang="en-GB" sz="2800" dirty="0">
                <a:ln>
                  <a:noFill/>
                </a:ln>
                <a:solidFill>
                  <a:srgbClr val="000000"/>
                </a:solidFill>
                <a:effectLst/>
                <a:latin typeface="+mn-lt"/>
              </a:rPr>
              <a:t>develop a political brief’, underlining the capacity of officers to </a:t>
            </a:r>
            <a:r>
              <a:rPr lang="ar-SA" sz="2800" dirty="0">
                <a:ln>
                  <a:noFill/>
                </a:ln>
                <a:solidFill>
                  <a:srgbClr val="000000"/>
                </a:solidFill>
                <a:effectLst/>
                <a:latin typeface="+mn-lt"/>
              </a:rPr>
              <a:t>‘</a:t>
            </a:r>
            <a:r>
              <a:rPr lang="en-GB" sz="2800" dirty="0">
                <a:ln>
                  <a:noFill/>
                </a:ln>
                <a:solidFill>
                  <a:srgbClr val="000000"/>
                </a:solidFill>
                <a:effectLst/>
                <a:latin typeface="+mn-lt"/>
              </a:rPr>
              <a:t>focus the ideas and thoughts of members’. Indeed, this viewpoint typically refutes that it is the role of the councillor to ‘point at the horizon’ and the role of the officer to get them there. </a:t>
            </a:r>
          </a:p>
          <a:p>
            <a:pPr>
              <a:lnSpc>
                <a:spcPct val="120000"/>
              </a:lnSpc>
              <a:spcBef>
                <a:spcPts val="800"/>
              </a:spcBef>
            </a:pPr>
            <a:r>
              <a:rPr lang="en-GB" dirty="0">
                <a:solidFill>
                  <a:srgbClr val="000000"/>
                </a:solidFill>
                <a:latin typeface="+mn-lt"/>
              </a:rPr>
              <a:t>C</a:t>
            </a:r>
            <a:r>
              <a:rPr lang="en-GB" sz="2800" dirty="0">
                <a:ln>
                  <a:noFill/>
                </a:ln>
                <a:solidFill>
                  <a:srgbClr val="000000"/>
                </a:solidFill>
                <a:effectLst/>
                <a:latin typeface="+mn-lt"/>
              </a:rPr>
              <a:t>alls for greater dialogue, foregrounding demands for regular discussions of agreed values, expectations and behaviours - a dialogue which it ultimately posits as a condition of effective officer-member relations.</a:t>
            </a:r>
          </a:p>
          <a:p>
            <a:pPr>
              <a:lnSpc>
                <a:spcPct val="120000"/>
              </a:lnSpc>
              <a:spcBef>
                <a:spcPts val="800"/>
              </a:spcBef>
            </a:pPr>
            <a:r>
              <a:rPr lang="en-GB" dirty="0">
                <a:solidFill>
                  <a:srgbClr val="000000"/>
                </a:solidFill>
                <a:latin typeface="+mn-lt"/>
              </a:rPr>
              <a:t>N</a:t>
            </a:r>
            <a:r>
              <a:rPr lang="en-GB" sz="2800" dirty="0">
                <a:ln>
                  <a:noFill/>
                </a:ln>
                <a:solidFill>
                  <a:srgbClr val="000000"/>
                </a:solidFill>
                <a:effectLst/>
                <a:latin typeface="+mn-lt"/>
              </a:rPr>
              <a:t>ew governance structures and forms of commercial activity place stress on working relationships. Proponents of this perspective called for officers and members to </a:t>
            </a:r>
            <a:r>
              <a:rPr lang="ar-SA" sz="2800" dirty="0">
                <a:ln>
                  <a:noFill/>
                </a:ln>
                <a:solidFill>
                  <a:srgbClr val="000000"/>
                </a:solidFill>
                <a:effectLst/>
                <a:latin typeface="+mn-lt"/>
              </a:rPr>
              <a:t>‘</a:t>
            </a:r>
            <a:r>
              <a:rPr lang="en-GB" sz="2800" dirty="0">
                <a:ln>
                  <a:noFill/>
                </a:ln>
                <a:solidFill>
                  <a:srgbClr val="000000"/>
                </a:solidFill>
                <a:effectLst/>
                <a:latin typeface="+mn-lt"/>
              </a:rPr>
              <a:t>pull together</a:t>
            </a:r>
            <a:r>
              <a:rPr lang="ar-SA" sz="2800" dirty="0">
                <a:ln>
                  <a:noFill/>
                </a:ln>
                <a:solidFill>
                  <a:srgbClr val="000000"/>
                </a:solidFill>
                <a:effectLst/>
                <a:latin typeface="+mn-lt"/>
              </a:rPr>
              <a:t>’</a:t>
            </a:r>
            <a:r>
              <a:rPr lang="en-GB" sz="2800" dirty="0">
                <a:ln>
                  <a:noFill/>
                </a:ln>
                <a:solidFill>
                  <a:srgbClr val="000000"/>
                </a:solidFill>
                <a:effectLst/>
                <a:latin typeface="+mn-lt"/>
              </a:rPr>
              <a:t>.  </a:t>
            </a:r>
          </a:p>
        </p:txBody>
      </p:sp>
    </p:spTree>
    <p:extLst>
      <p:ext uri="{BB962C8B-B14F-4D97-AF65-F5344CB8AC3E}">
        <p14:creationId xmlns:p14="http://schemas.microsoft.com/office/powerpoint/2010/main" val="405560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948FD-64FE-D509-3369-2BE56DCFFF92}"/>
              </a:ext>
            </a:extLst>
          </p:cNvPr>
          <p:cNvSpPr>
            <a:spLocks noGrp="1"/>
          </p:cNvSpPr>
          <p:nvPr>
            <p:ph type="title"/>
          </p:nvPr>
        </p:nvSpPr>
        <p:spPr/>
        <p:txBody>
          <a:bodyPr/>
          <a:lstStyle/>
          <a:p>
            <a:r>
              <a:rPr lang="en-GB" dirty="0">
                <a:solidFill>
                  <a:srgbClr val="FF0000"/>
                </a:solidFill>
              </a:rPr>
              <a:t>VP3: Frustrated Expectations</a:t>
            </a:r>
          </a:p>
        </p:txBody>
      </p:sp>
      <p:sp>
        <p:nvSpPr>
          <p:cNvPr id="3" name="Content Placeholder 2">
            <a:extLst>
              <a:ext uri="{FF2B5EF4-FFF2-40B4-BE49-F238E27FC236}">
                <a16:creationId xmlns:a16="http://schemas.microsoft.com/office/drawing/2014/main" id="{EA4612E3-56C1-889C-7BCD-1E8F17251358}"/>
              </a:ext>
            </a:extLst>
          </p:cNvPr>
          <p:cNvSpPr>
            <a:spLocks noGrp="1"/>
          </p:cNvSpPr>
          <p:nvPr>
            <p:ph idx="1"/>
          </p:nvPr>
        </p:nvSpPr>
        <p:spPr>
          <a:xfrm>
            <a:off x="838200" y="1400961"/>
            <a:ext cx="10515600" cy="4776002"/>
          </a:xfrm>
        </p:spPr>
        <p:txBody>
          <a:bodyPr>
            <a:normAutofit fontScale="25000" lnSpcReduction="20000"/>
          </a:bodyPr>
          <a:lstStyle/>
          <a:p>
            <a:pPr>
              <a:lnSpc>
                <a:spcPct val="120000"/>
              </a:lnSpc>
              <a:spcBef>
                <a:spcPts val="800"/>
              </a:spcBef>
            </a:pPr>
            <a:endParaRPr lang="en-GB" sz="2800" dirty="0">
              <a:ln>
                <a:noFill/>
              </a:ln>
              <a:solidFill>
                <a:srgbClr val="000000"/>
              </a:solidFill>
              <a:effectLst/>
              <a:latin typeface="Times New Roman" panose="02020603050405020304" pitchFamily="18" charset="0"/>
              <a:ea typeface="Arial Unicode MS"/>
              <a:cs typeface="Arial Unicode MS"/>
            </a:endParaRPr>
          </a:p>
          <a:p>
            <a:pPr>
              <a:lnSpc>
                <a:spcPct val="120000"/>
              </a:lnSpc>
              <a:spcBef>
                <a:spcPts val="800"/>
              </a:spcBef>
            </a:pPr>
            <a:r>
              <a:rPr lang="en-GB" sz="9600" dirty="0">
                <a:ln>
                  <a:noFill/>
                </a:ln>
                <a:solidFill>
                  <a:srgbClr val="000000"/>
                </a:solidFill>
                <a:effectLst/>
                <a:latin typeface="+mn-lt"/>
              </a:rPr>
              <a:t>Recognition of increasingly fractured</a:t>
            </a:r>
            <a:r>
              <a:rPr lang="en-GB" sz="9600" dirty="0">
                <a:solidFill>
                  <a:srgbClr val="000000"/>
                </a:solidFill>
                <a:latin typeface="+mn-lt"/>
              </a:rPr>
              <a:t> </a:t>
            </a:r>
            <a:r>
              <a:rPr lang="en-GB" sz="9600" dirty="0">
                <a:ln>
                  <a:noFill/>
                </a:ln>
                <a:solidFill>
                  <a:srgbClr val="000000"/>
                </a:solidFill>
                <a:effectLst/>
                <a:latin typeface="+mn-lt"/>
              </a:rPr>
              <a:t>relationships between officers and members in local authorities. </a:t>
            </a:r>
          </a:p>
          <a:p>
            <a:pPr>
              <a:lnSpc>
                <a:spcPct val="120000"/>
              </a:lnSpc>
              <a:spcBef>
                <a:spcPts val="800"/>
              </a:spcBef>
            </a:pPr>
            <a:r>
              <a:rPr lang="en-GB" sz="9600" dirty="0">
                <a:ln>
                  <a:noFill/>
                </a:ln>
                <a:solidFill>
                  <a:srgbClr val="000000"/>
                </a:solidFill>
                <a:effectLst/>
                <a:latin typeface="+mn-lt"/>
              </a:rPr>
              <a:t>Austerity putting pressure on working relationships, such that councillors do not always comprehend the implications of budget cuts on the capacity of authorities to deliver services.</a:t>
            </a:r>
          </a:p>
          <a:p>
            <a:pPr>
              <a:lnSpc>
                <a:spcPct val="120000"/>
              </a:lnSpc>
              <a:spcBef>
                <a:spcPts val="800"/>
              </a:spcBef>
            </a:pPr>
            <a:r>
              <a:rPr lang="en-GB" sz="9600" dirty="0">
                <a:ln>
                  <a:noFill/>
                </a:ln>
                <a:solidFill>
                  <a:srgbClr val="000000"/>
                </a:solidFill>
                <a:effectLst/>
                <a:latin typeface="+mn-lt"/>
              </a:rPr>
              <a:t>Fixes responsibility for the tensions firmly in the domain of politics and the inconsistencies of political leadership.  Strongly endorse claims that tensions emerge when councillors put individual ward issues above the needs of the wider community or the ‘council as a whole’.</a:t>
            </a:r>
          </a:p>
          <a:p>
            <a:pPr>
              <a:lnSpc>
                <a:spcPct val="120000"/>
              </a:lnSpc>
              <a:spcBef>
                <a:spcPts val="800"/>
              </a:spcBef>
            </a:pPr>
            <a:r>
              <a:rPr lang="en-GB" sz="9600" dirty="0">
                <a:ln>
                  <a:noFill/>
                </a:ln>
                <a:solidFill>
                  <a:srgbClr val="000000"/>
                </a:solidFill>
                <a:effectLst/>
                <a:latin typeface="+mn-lt"/>
              </a:rPr>
              <a:t>But critique </a:t>
            </a:r>
            <a:r>
              <a:rPr lang="en-GB" sz="9600" dirty="0">
                <a:solidFill>
                  <a:srgbClr val="000000"/>
                </a:solidFill>
                <a:latin typeface="+mn-lt"/>
              </a:rPr>
              <a:t>of politics - </a:t>
            </a:r>
            <a:r>
              <a:rPr lang="en-GB" sz="9600" dirty="0">
                <a:ln>
                  <a:noFill/>
                </a:ln>
                <a:solidFill>
                  <a:srgbClr val="000000"/>
                </a:solidFill>
                <a:effectLst/>
                <a:latin typeface="+mn-lt"/>
              </a:rPr>
              <a:t>failing to balance effectively their own political agendas and demands of constituents with the weight of evidence offered by officers.</a:t>
            </a:r>
          </a:p>
        </p:txBody>
      </p:sp>
    </p:spTree>
    <p:extLst>
      <p:ext uri="{BB962C8B-B14F-4D97-AF65-F5344CB8AC3E}">
        <p14:creationId xmlns:p14="http://schemas.microsoft.com/office/powerpoint/2010/main" val="3799036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E96CA55-8B77-48AA-B51A-2B7B65FA65D5}" vid="{0502489A-FE8B-4BE1-8A05-02D5B123C0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785</TotalTime>
  <Words>1263</Words>
  <Application>Microsoft Office PowerPoint</Application>
  <PresentationFormat>Widescreen</PresentationFormat>
  <Paragraphs>150</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 Neue</vt:lpstr>
      <vt:lpstr>Tahoma</vt:lpstr>
      <vt:lpstr>Times New Roman</vt:lpstr>
      <vt:lpstr>Office Theme</vt:lpstr>
      <vt:lpstr>PowerPoint Presentation</vt:lpstr>
      <vt:lpstr>Local political leadership – a programme of research</vt:lpstr>
      <vt:lpstr>Method – Q survey of officer-member relations</vt:lpstr>
      <vt:lpstr>What did we find? </vt:lpstr>
      <vt:lpstr>PowerPoint Presentation</vt:lpstr>
      <vt:lpstr>Digging deeper: four viewpoints</vt:lpstr>
      <vt:lpstr>VP1: Settled Accommodation</vt:lpstr>
      <vt:lpstr>VP2: Stressed Collaboration</vt:lpstr>
      <vt:lpstr>VP3: Frustrated Expectations</vt:lpstr>
      <vt:lpstr>VP4: Galvanised Dialogues</vt:lpstr>
      <vt:lpstr>Modelling the Landscape</vt:lpstr>
      <vt:lpstr>PowerPoint Presentation</vt:lpstr>
      <vt:lpstr>Where does that leave us? Amidst the consensus…</vt:lpstr>
      <vt:lpstr>Where does that leave us? Amidst the consensus…</vt:lpstr>
      <vt:lpstr>Where does that leave us? Amidst the consensus…</vt:lpstr>
    </vt:vector>
  </TitlesOfParts>
  <Company>Staffordshire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Griggs</dc:creator>
  <cp:lastModifiedBy>Steven Griggs</cp:lastModifiedBy>
  <cp:revision>25</cp:revision>
  <dcterms:created xsi:type="dcterms:W3CDTF">2023-11-15T21:30:34Z</dcterms:created>
  <dcterms:modified xsi:type="dcterms:W3CDTF">2024-01-18T09:00:07Z</dcterms:modified>
</cp:coreProperties>
</file>