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7" r:id="rId4"/>
  </p:sldMasterIdLst>
  <p:notesMasterIdLst>
    <p:notesMasterId r:id="rId23"/>
  </p:notesMasterIdLst>
  <p:handoutMasterIdLst>
    <p:handoutMasterId r:id="rId24"/>
  </p:handoutMasterIdLst>
  <p:sldIdLst>
    <p:sldId id="256" r:id="rId5"/>
    <p:sldId id="259" r:id="rId6"/>
    <p:sldId id="263" r:id="rId7"/>
    <p:sldId id="281" r:id="rId8"/>
    <p:sldId id="274" r:id="rId9"/>
    <p:sldId id="283" r:id="rId10"/>
    <p:sldId id="284" r:id="rId11"/>
    <p:sldId id="299" r:id="rId12"/>
    <p:sldId id="300" r:id="rId13"/>
    <p:sldId id="301" r:id="rId14"/>
    <p:sldId id="302" r:id="rId15"/>
    <p:sldId id="303" r:id="rId16"/>
    <p:sldId id="304" r:id="rId17"/>
    <p:sldId id="285" r:id="rId18"/>
    <p:sldId id="286" r:id="rId19"/>
    <p:sldId id="287" r:id="rId20"/>
    <p:sldId id="298" r:id="rId21"/>
    <p:sldId id="273" r:id="rId22"/>
  </p:sldIdLst>
  <p:sldSz cx="9906000" cy="6858000" type="A4"/>
  <p:notesSz cx="9144000" cy="6858000"/>
  <p:defaultText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3"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8"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3"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9">
          <p15:clr>
            <a:srgbClr val="A4A3A4"/>
          </p15:clr>
        </p15:guide>
        <p15:guide id="2" pos="38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58"/>
    <a:srgbClr val="97C3BB"/>
    <a:srgbClr val="00998B"/>
    <a:srgbClr val="D7370D"/>
    <a:srgbClr val="E0D8DA"/>
    <a:srgbClr val="E0E2DA"/>
    <a:srgbClr val="DFEBE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851" autoAdjust="0"/>
    <p:restoredTop sz="94660"/>
  </p:normalViewPr>
  <p:slideViewPr>
    <p:cSldViewPr snapToGrid="0" snapToObjects="1">
      <p:cViewPr varScale="1">
        <p:scale>
          <a:sx n="108" d="100"/>
          <a:sy n="108" d="100"/>
        </p:scale>
        <p:origin x="954" y="108"/>
      </p:cViewPr>
      <p:guideLst>
        <p:guide orient="horz" pos="4069"/>
        <p:guide pos="381"/>
      </p:guideLst>
    </p:cSldViewPr>
  </p:slid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123" d="100"/>
          <a:sy n="123" d="100"/>
        </p:scale>
        <p:origin x="-5112" y="-9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2D1B4641-0027-BB40-A08A-4EB300C3002E}" type="datetimeFigureOut">
              <a:rPr lang="en-US" smtClean="0"/>
              <a:pPr/>
              <a:t>5/17/2018</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8C50CCD-48EF-4841-96B4-A12BB7EF8FF1}" type="slidenum">
              <a:rPr lang="en-US" smtClean="0"/>
              <a:pPr/>
              <a:t>‹#›</a:t>
            </a:fld>
            <a:endParaRPr lang="en-US"/>
          </a:p>
        </p:txBody>
      </p:sp>
    </p:spTree>
    <p:extLst>
      <p:ext uri="{BB962C8B-B14F-4D97-AF65-F5344CB8AC3E}">
        <p14:creationId xmlns:p14="http://schemas.microsoft.com/office/powerpoint/2010/main" val="1899761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DF65A51B-D8D0-5948-BCA9-BC3AF93E8E56}" type="datetimeFigureOut">
              <a:rPr lang="en-US" smtClean="0"/>
              <a:pPr/>
              <a:t>5/17/2018</a:t>
            </a:fld>
            <a:endParaRPr lang="en-US" dirty="0"/>
          </a:p>
        </p:txBody>
      </p:sp>
      <p:sp>
        <p:nvSpPr>
          <p:cNvPr id="4" name="Slide Image Placeholder 3"/>
          <p:cNvSpPr>
            <a:spLocks noGrp="1" noRot="1" noChangeAspect="1"/>
          </p:cNvSpPr>
          <p:nvPr>
            <p:ph type="sldImg" idx="2"/>
          </p:nvPr>
        </p:nvSpPr>
        <p:spPr>
          <a:xfrm>
            <a:off x="2714625" y="514350"/>
            <a:ext cx="371475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79EBBBA9-950B-A24E-AF10-22F86D5212D8}" type="slidenum">
              <a:rPr lang="en-US" smtClean="0"/>
              <a:pPr/>
              <a:t>‹#›</a:t>
            </a:fld>
            <a:endParaRPr lang="en-US" dirty="0"/>
          </a:p>
        </p:txBody>
      </p:sp>
    </p:spTree>
    <p:extLst>
      <p:ext uri="{BB962C8B-B14F-4D97-AF65-F5344CB8AC3E}">
        <p14:creationId xmlns:p14="http://schemas.microsoft.com/office/powerpoint/2010/main" val="3514306516"/>
      </p:ext>
    </p:extLst>
  </p:cSld>
  <p:clrMap bg1="lt1" tx1="dk1" bg2="lt2" tx2="dk2" accent1="accent1" accent2="accent2" accent3="accent3" accent4="accent4" accent5="accent5" accent6="accent6" hlink="hlink" folHlink="folHlink"/>
  <p:notesStyle>
    <a:lvl1pPr marL="0" algn="l" defTabSz="457117" rtl="0" eaLnBrk="1" latinLnBrk="0" hangingPunct="1">
      <a:defRPr sz="1200" kern="1200">
        <a:solidFill>
          <a:schemeClr val="tx1"/>
        </a:solidFill>
        <a:latin typeface="+mn-lt"/>
        <a:ea typeface="+mn-ea"/>
        <a:cs typeface="+mn-cs"/>
      </a:defRPr>
    </a:lvl1pPr>
    <a:lvl2pPr marL="457117" algn="l" defTabSz="457117" rtl="0" eaLnBrk="1" latinLnBrk="0" hangingPunct="1">
      <a:defRPr sz="1200" kern="1200">
        <a:solidFill>
          <a:schemeClr val="tx1"/>
        </a:solidFill>
        <a:latin typeface="+mn-lt"/>
        <a:ea typeface="+mn-ea"/>
        <a:cs typeface="+mn-cs"/>
      </a:defRPr>
    </a:lvl2pPr>
    <a:lvl3pPr marL="914235" algn="l" defTabSz="457117" rtl="0" eaLnBrk="1" latinLnBrk="0" hangingPunct="1">
      <a:defRPr sz="1200" kern="1200">
        <a:solidFill>
          <a:schemeClr val="tx1"/>
        </a:solidFill>
        <a:latin typeface="+mn-lt"/>
        <a:ea typeface="+mn-ea"/>
        <a:cs typeface="+mn-cs"/>
      </a:defRPr>
    </a:lvl3pPr>
    <a:lvl4pPr marL="1371353" algn="l" defTabSz="457117" rtl="0" eaLnBrk="1" latinLnBrk="0" hangingPunct="1">
      <a:defRPr sz="1200" kern="1200">
        <a:solidFill>
          <a:schemeClr val="tx1"/>
        </a:solidFill>
        <a:latin typeface="+mn-lt"/>
        <a:ea typeface="+mn-ea"/>
        <a:cs typeface="+mn-cs"/>
      </a:defRPr>
    </a:lvl4pPr>
    <a:lvl5pPr marL="1828470" algn="l" defTabSz="457117" rtl="0" eaLnBrk="1" latinLnBrk="0" hangingPunct="1">
      <a:defRPr sz="1200" kern="1200">
        <a:solidFill>
          <a:schemeClr val="tx1"/>
        </a:solidFill>
        <a:latin typeface="+mn-lt"/>
        <a:ea typeface="+mn-ea"/>
        <a:cs typeface="+mn-cs"/>
      </a:defRPr>
    </a:lvl5pPr>
    <a:lvl6pPr marL="2285588" algn="l" defTabSz="457117" rtl="0" eaLnBrk="1" latinLnBrk="0" hangingPunct="1">
      <a:defRPr sz="1200" kern="1200">
        <a:solidFill>
          <a:schemeClr val="tx1"/>
        </a:solidFill>
        <a:latin typeface="+mn-lt"/>
        <a:ea typeface="+mn-ea"/>
        <a:cs typeface="+mn-cs"/>
      </a:defRPr>
    </a:lvl6pPr>
    <a:lvl7pPr marL="2742705" algn="l" defTabSz="457117" rtl="0" eaLnBrk="1" latinLnBrk="0" hangingPunct="1">
      <a:defRPr sz="1200" kern="1200">
        <a:solidFill>
          <a:schemeClr val="tx1"/>
        </a:solidFill>
        <a:latin typeface="+mn-lt"/>
        <a:ea typeface="+mn-ea"/>
        <a:cs typeface="+mn-cs"/>
      </a:defRPr>
    </a:lvl7pPr>
    <a:lvl8pPr marL="3199823" algn="l" defTabSz="457117" rtl="0" eaLnBrk="1" latinLnBrk="0" hangingPunct="1">
      <a:defRPr sz="1200" kern="1200">
        <a:solidFill>
          <a:schemeClr val="tx1"/>
        </a:solidFill>
        <a:latin typeface="+mn-lt"/>
        <a:ea typeface="+mn-ea"/>
        <a:cs typeface="+mn-cs"/>
      </a:defRPr>
    </a:lvl8pPr>
    <a:lvl9pPr marL="3656940" algn="l" defTabSz="45711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14625" y="514350"/>
            <a:ext cx="371475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EBBBA9-950B-A24E-AF10-22F86D5212D8}" type="slidenum">
              <a:rPr lang="en-US" smtClean="0"/>
              <a:pPr/>
              <a:t>1</a:t>
            </a:fld>
            <a:endParaRPr lang="en-US" dirty="0"/>
          </a:p>
        </p:txBody>
      </p:sp>
    </p:spTree>
    <p:extLst>
      <p:ext uri="{BB962C8B-B14F-4D97-AF65-F5344CB8AC3E}">
        <p14:creationId xmlns:p14="http://schemas.microsoft.com/office/powerpoint/2010/main" val="1524594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14625" y="514350"/>
            <a:ext cx="371475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EBBBA9-950B-A24E-AF10-22F86D5212D8}" type="slidenum">
              <a:rPr lang="en-US" smtClean="0"/>
              <a:pPr/>
              <a:t>2</a:t>
            </a:fld>
            <a:endParaRPr lang="en-US" dirty="0"/>
          </a:p>
        </p:txBody>
      </p:sp>
    </p:spTree>
    <p:extLst>
      <p:ext uri="{BB962C8B-B14F-4D97-AF65-F5344CB8AC3E}">
        <p14:creationId xmlns:p14="http://schemas.microsoft.com/office/powerpoint/2010/main" val="833295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14625" y="514350"/>
            <a:ext cx="371475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EBBBA9-950B-A24E-AF10-22F86D5212D8}" type="slidenum">
              <a:rPr lang="en-US" smtClean="0"/>
              <a:pPr/>
              <a:t>3</a:t>
            </a:fld>
            <a:endParaRPr lang="en-US" dirty="0"/>
          </a:p>
        </p:txBody>
      </p:sp>
    </p:spTree>
    <p:extLst>
      <p:ext uri="{BB962C8B-B14F-4D97-AF65-F5344CB8AC3E}">
        <p14:creationId xmlns:p14="http://schemas.microsoft.com/office/powerpoint/2010/main" val="2225626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14625" y="514350"/>
            <a:ext cx="371475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EBBBA9-950B-A24E-AF10-22F86D5212D8}" type="slidenum">
              <a:rPr lang="en-US" smtClean="0"/>
              <a:pPr/>
              <a:t>5</a:t>
            </a:fld>
            <a:endParaRPr lang="en-US" dirty="0"/>
          </a:p>
        </p:txBody>
      </p:sp>
    </p:spTree>
    <p:extLst>
      <p:ext uri="{BB962C8B-B14F-4D97-AF65-F5344CB8AC3E}">
        <p14:creationId xmlns:p14="http://schemas.microsoft.com/office/powerpoint/2010/main" val="2225626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14625" y="514350"/>
            <a:ext cx="371475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EBBBA9-950B-A24E-AF10-22F86D5212D8}" type="slidenum">
              <a:rPr lang="en-US" smtClean="0"/>
              <a:pPr/>
              <a:t>18</a:t>
            </a:fld>
            <a:endParaRPr lang="en-US" dirty="0"/>
          </a:p>
        </p:txBody>
      </p:sp>
    </p:spTree>
    <p:extLst>
      <p:ext uri="{BB962C8B-B14F-4D97-AF65-F5344CB8AC3E}">
        <p14:creationId xmlns:p14="http://schemas.microsoft.com/office/powerpoint/2010/main" val="833295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351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351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3514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d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2" name="Picture 1"/>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6"/>
              <a:stretch>
                <a:fillRect/>
              </a:stretch>
            </p:blipFill>
          </mc:Choice>
          <mc:Fallback>
            <p:blipFill>
              <a:blip r:embed="rId7"/>
              <a:stretch>
                <a:fillRect/>
              </a:stretch>
            </p:blipFill>
          </mc:Fallback>
        </mc:AlternateContent>
        <p:spPr>
          <a:xfrm>
            <a:off x="7505700" y="6160994"/>
            <a:ext cx="1790700" cy="316006"/>
          </a:xfrm>
          <a:prstGeom prst="rect">
            <a:avLst/>
          </a:prstGeom>
        </p:spPr>
      </p:pic>
      <p:cxnSp>
        <p:nvCxnSpPr>
          <p:cNvPr id="3" name="Straight Connector 2"/>
          <p:cNvCxnSpPr/>
          <p:nvPr userDrawn="1"/>
        </p:nvCxnSpPr>
        <p:spPr>
          <a:xfrm>
            <a:off x="628456" y="584200"/>
            <a:ext cx="8642544" cy="1588"/>
          </a:xfrm>
          <a:prstGeom prst="line">
            <a:avLst/>
          </a:prstGeom>
          <a:ln w="6032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9515230"/>
      </p:ext>
    </p:extLst>
  </p:cSld>
  <p:clrMap bg1="lt1" tx1="dk1" bg2="lt2" tx2="dk2" accent1="accent1" accent2="accent2" accent3="accent3" accent4="accent4" accent5="accent5" accent6="accent6" hlink="hlink" folHlink="folHlink"/>
  <p:sldLayoutIdLst>
    <p:sldLayoutId id="2147493568" r:id="rId1"/>
    <p:sldLayoutId id="2147493704" r:id="rId2"/>
    <p:sldLayoutId id="2147493703" r:id="rId3"/>
    <p:sldLayoutId id="2147493686" r:id="rId4"/>
  </p:sldLayoutIdLst>
  <p:txStyles>
    <p:titleStyle>
      <a:lvl1pPr algn="ctr" defTabSz="457117" rtl="0" eaLnBrk="1" latinLnBrk="0" hangingPunct="1">
        <a:spcBef>
          <a:spcPct val="0"/>
        </a:spcBef>
        <a:buNone/>
        <a:defRPr sz="4400" kern="1200">
          <a:solidFill>
            <a:schemeClr val="tx1"/>
          </a:solidFill>
          <a:latin typeface="+mj-lt"/>
          <a:ea typeface="+mj-ea"/>
          <a:cs typeface="+mj-cs"/>
        </a:defRPr>
      </a:lvl1pPr>
    </p:titleStyle>
    <p:bodyStyle>
      <a:lvl1pPr marL="342838" indent="-342838" algn="l" defTabSz="457117" rtl="0" eaLnBrk="1" latinLnBrk="0" hangingPunct="1">
        <a:spcBef>
          <a:spcPct val="20000"/>
        </a:spcBef>
        <a:buFont typeface="Arial"/>
        <a:buChar char="•"/>
        <a:defRPr sz="3200" kern="1200">
          <a:solidFill>
            <a:schemeClr val="tx1"/>
          </a:solidFill>
          <a:latin typeface="+mn-lt"/>
          <a:ea typeface="+mn-ea"/>
          <a:cs typeface="+mn-cs"/>
        </a:defRPr>
      </a:lvl1pPr>
      <a:lvl2pPr marL="742816" indent="-285699" algn="l" defTabSz="457117" rtl="0" eaLnBrk="1" latinLnBrk="0" hangingPunct="1">
        <a:spcBef>
          <a:spcPct val="20000"/>
        </a:spcBef>
        <a:buFont typeface="Arial"/>
        <a:buChar char="–"/>
        <a:defRPr sz="2800" kern="1200">
          <a:solidFill>
            <a:schemeClr val="tx1"/>
          </a:solidFill>
          <a:latin typeface="+mn-lt"/>
          <a:ea typeface="+mn-ea"/>
          <a:cs typeface="+mn-cs"/>
        </a:defRPr>
      </a:lvl2pPr>
      <a:lvl3pPr marL="1142794" indent="-228559" algn="l" defTabSz="457117" rtl="0" eaLnBrk="1" latinLnBrk="0" hangingPunct="1">
        <a:spcBef>
          <a:spcPct val="20000"/>
        </a:spcBef>
        <a:buFont typeface="Arial"/>
        <a:buChar char="•"/>
        <a:defRPr sz="2400" kern="1200">
          <a:solidFill>
            <a:schemeClr val="tx1"/>
          </a:solidFill>
          <a:latin typeface="+mn-lt"/>
          <a:ea typeface="+mn-ea"/>
          <a:cs typeface="+mn-cs"/>
        </a:defRPr>
      </a:lvl3pPr>
      <a:lvl4pPr marL="1599911" indent="-228559" algn="l" defTabSz="457117" rtl="0" eaLnBrk="1" latinLnBrk="0" hangingPunct="1">
        <a:spcBef>
          <a:spcPct val="20000"/>
        </a:spcBef>
        <a:buFont typeface="Arial"/>
        <a:buChar char="–"/>
        <a:defRPr sz="2000" kern="1200">
          <a:solidFill>
            <a:schemeClr val="tx1"/>
          </a:solidFill>
          <a:latin typeface="+mn-lt"/>
          <a:ea typeface="+mn-ea"/>
          <a:cs typeface="+mn-cs"/>
        </a:defRPr>
      </a:lvl4pPr>
      <a:lvl5pPr marL="2057029" indent="-228559" algn="l" defTabSz="457117" rtl="0" eaLnBrk="1" latinLnBrk="0" hangingPunct="1">
        <a:spcBef>
          <a:spcPct val="20000"/>
        </a:spcBef>
        <a:buFont typeface="Arial"/>
        <a:buChar char="»"/>
        <a:defRPr sz="2000" kern="1200">
          <a:solidFill>
            <a:schemeClr val="tx1"/>
          </a:solidFill>
          <a:latin typeface="+mn-lt"/>
          <a:ea typeface="+mn-ea"/>
          <a:cs typeface="+mn-cs"/>
        </a:defRPr>
      </a:lvl5pPr>
      <a:lvl6pPr marL="2514147" indent="-228559" algn="l" defTabSz="457117" rtl="0" eaLnBrk="1" latinLnBrk="0" hangingPunct="1">
        <a:spcBef>
          <a:spcPct val="20000"/>
        </a:spcBef>
        <a:buFont typeface="Arial"/>
        <a:buChar char="•"/>
        <a:defRPr sz="2000" kern="1200">
          <a:solidFill>
            <a:schemeClr val="tx1"/>
          </a:solidFill>
          <a:latin typeface="+mn-lt"/>
          <a:ea typeface="+mn-ea"/>
          <a:cs typeface="+mn-cs"/>
        </a:defRPr>
      </a:lvl6pPr>
      <a:lvl7pPr marL="2971264" indent="-228559" algn="l" defTabSz="457117" rtl="0" eaLnBrk="1" latinLnBrk="0" hangingPunct="1">
        <a:spcBef>
          <a:spcPct val="20000"/>
        </a:spcBef>
        <a:buFont typeface="Arial"/>
        <a:buChar char="•"/>
        <a:defRPr sz="2000" kern="1200">
          <a:solidFill>
            <a:schemeClr val="tx1"/>
          </a:solidFill>
          <a:latin typeface="+mn-lt"/>
          <a:ea typeface="+mn-ea"/>
          <a:cs typeface="+mn-cs"/>
        </a:defRPr>
      </a:lvl7pPr>
      <a:lvl8pPr marL="3428382" indent="-228559" algn="l" defTabSz="457117" rtl="0" eaLnBrk="1" latinLnBrk="0" hangingPunct="1">
        <a:spcBef>
          <a:spcPct val="20000"/>
        </a:spcBef>
        <a:buFont typeface="Arial"/>
        <a:buChar char="•"/>
        <a:defRPr sz="2000" kern="1200">
          <a:solidFill>
            <a:schemeClr val="tx1"/>
          </a:solidFill>
          <a:latin typeface="+mn-lt"/>
          <a:ea typeface="+mn-ea"/>
          <a:cs typeface="+mn-cs"/>
        </a:defRPr>
      </a:lvl8pPr>
      <a:lvl9pPr marL="3885499" indent="-228559" algn="l" defTabSz="45711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3"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8"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3"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634068" y="5071533"/>
            <a:ext cx="184632" cy="369316"/>
          </a:xfrm>
          <a:prstGeom prst="rect">
            <a:avLst/>
          </a:prstGeom>
          <a:noFill/>
        </p:spPr>
        <p:txBody>
          <a:bodyPr wrap="none" lIns="91423" tIns="45712" rIns="91423" bIns="45712" rtlCol="0">
            <a:spAutoFit/>
          </a:bodyPr>
          <a:lstStyle/>
          <a:p>
            <a:endParaRPr lang="en-US" dirty="0"/>
          </a:p>
        </p:txBody>
      </p:sp>
      <p:sp>
        <p:nvSpPr>
          <p:cNvPr id="14" name="TextBox 13"/>
          <p:cNvSpPr txBox="1"/>
          <p:nvPr/>
        </p:nvSpPr>
        <p:spPr>
          <a:xfrm>
            <a:off x="603056" y="1939414"/>
            <a:ext cx="8693344" cy="58475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4000" b="1" dirty="0">
                <a:solidFill>
                  <a:srgbClr val="E0E2DA"/>
                </a:solidFill>
              </a:rPr>
              <a:t>Who do the public trust? </a:t>
            </a:r>
          </a:p>
        </p:txBody>
      </p:sp>
      <p:sp>
        <p:nvSpPr>
          <p:cNvPr id="15" name="TextBox 14"/>
          <p:cNvSpPr txBox="1"/>
          <p:nvPr/>
        </p:nvSpPr>
        <p:spPr>
          <a:xfrm>
            <a:off x="603056" y="2612514"/>
            <a:ext cx="6407344" cy="1077202"/>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4000" b="1" dirty="0">
                <a:solidFill>
                  <a:srgbClr val="E0E2DA"/>
                </a:solidFill>
              </a:rPr>
              <a:t>The democratic case for in house council services </a:t>
            </a:r>
          </a:p>
        </p:txBody>
      </p:sp>
      <p:sp>
        <p:nvSpPr>
          <p:cNvPr id="6" name="TextBox 5"/>
          <p:cNvSpPr txBox="1"/>
          <p:nvPr/>
        </p:nvSpPr>
        <p:spPr>
          <a:xfrm>
            <a:off x="603056" y="5238748"/>
            <a:ext cx="6664519" cy="369332"/>
          </a:xfrm>
          <a:prstGeom prst="rect">
            <a:avLst/>
          </a:prstGeom>
          <a:noFill/>
        </p:spPr>
        <p:txBody>
          <a:bodyPr wrap="square" rtlCol="0">
            <a:spAutoFit/>
          </a:bodyPr>
          <a:lstStyle/>
          <a:p>
            <a:r>
              <a:rPr lang="en-GB" dirty="0"/>
              <a:t>Paul Smith Director Government and Public Sector Survation</a:t>
            </a:r>
          </a:p>
        </p:txBody>
      </p:sp>
    </p:spTree>
    <p:extLst>
      <p:ext uri="{BB962C8B-B14F-4D97-AF65-F5344CB8AC3E}">
        <p14:creationId xmlns:p14="http://schemas.microsoft.com/office/powerpoint/2010/main" val="3786032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8456" y="925418"/>
            <a:ext cx="8339274"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Who do you want to inspect building works?  </a:t>
            </a:r>
          </a:p>
        </p:txBody>
      </p:sp>
      <p:sp>
        <p:nvSpPr>
          <p:cNvPr id="5" name="TextBox 4"/>
          <p:cNvSpPr txBox="1"/>
          <p:nvPr/>
        </p:nvSpPr>
        <p:spPr>
          <a:xfrm>
            <a:off x="628456" y="1809750"/>
            <a:ext cx="8339274" cy="2677656"/>
          </a:xfrm>
          <a:prstGeom prst="rect">
            <a:avLst/>
          </a:prstGeom>
          <a:noFill/>
        </p:spPr>
        <p:txBody>
          <a:bodyPr wrap="square" rtlCol="0">
            <a:spAutoFit/>
          </a:bodyPr>
          <a:lstStyle/>
          <a:p>
            <a:r>
              <a:rPr lang="en-GB" sz="2400" dirty="0"/>
              <a:t>Key points</a:t>
            </a:r>
          </a:p>
          <a:p>
            <a:pPr lvl="1">
              <a:buFont typeface="Arial" pitchFamily="34" charset="0"/>
              <a:buChar char="•"/>
            </a:pPr>
            <a:r>
              <a:rPr lang="en-GB" sz="2400" dirty="0"/>
              <a:t>Three times as many voters support reverting to Council  inspections than keeping the current regime of private inspection.</a:t>
            </a:r>
          </a:p>
          <a:p>
            <a:pPr lvl="1">
              <a:buFont typeface="Arial" pitchFamily="34" charset="0"/>
              <a:buChar char="•"/>
            </a:pPr>
            <a:r>
              <a:rPr lang="en-GB" sz="2400" dirty="0"/>
              <a:t>Support among Conservative voters for Council inspectors is 63.8% which is higher than Labour voters at 59.5 % and the average at 59.2%.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8456" y="925418"/>
            <a:ext cx="8339274"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A new power for Council to intervene?  </a:t>
            </a:r>
          </a:p>
        </p:txBody>
      </p:sp>
      <p:sp>
        <p:nvSpPr>
          <p:cNvPr id="5" name="TextBox 4"/>
          <p:cNvSpPr txBox="1"/>
          <p:nvPr/>
        </p:nvSpPr>
        <p:spPr>
          <a:xfrm>
            <a:off x="628456" y="1809750"/>
            <a:ext cx="8339274" cy="4524315"/>
          </a:xfrm>
          <a:prstGeom prst="rect">
            <a:avLst/>
          </a:prstGeom>
          <a:noFill/>
        </p:spPr>
        <p:txBody>
          <a:bodyPr wrap="square" rtlCol="0">
            <a:spAutoFit/>
          </a:bodyPr>
          <a:lstStyle/>
          <a:p>
            <a:r>
              <a:rPr lang="en-GB" sz="2400" dirty="0"/>
              <a:t>When provision of housing by registered social landlords or private contractors are found to be clearly failing by the local community, the local council should have the power to intervene.</a:t>
            </a:r>
          </a:p>
          <a:p>
            <a:r>
              <a:rPr lang="en-GB" sz="2400" dirty="0"/>
              <a:t> </a:t>
            </a:r>
          </a:p>
          <a:p>
            <a:pPr lvl="1"/>
            <a:r>
              <a:rPr lang="en-GB" sz="2400" dirty="0"/>
              <a:t>Strongly Support</a:t>
            </a:r>
          </a:p>
          <a:p>
            <a:pPr lvl="1"/>
            <a:r>
              <a:rPr lang="en-GB" sz="2400" dirty="0"/>
              <a:t>Somewhat support</a:t>
            </a:r>
          </a:p>
          <a:p>
            <a:pPr lvl="1"/>
            <a:r>
              <a:rPr lang="en-GB" sz="2400" dirty="0"/>
              <a:t>Neither support nor oppose</a:t>
            </a:r>
          </a:p>
          <a:p>
            <a:pPr lvl="1"/>
            <a:r>
              <a:rPr lang="en-GB" sz="2400" dirty="0"/>
              <a:t>Somewhat oppose</a:t>
            </a:r>
          </a:p>
          <a:p>
            <a:pPr lvl="1"/>
            <a:r>
              <a:rPr lang="en-GB" sz="2400" dirty="0"/>
              <a:t>Strongly oppose</a:t>
            </a:r>
          </a:p>
          <a:p>
            <a:pPr lvl="1"/>
            <a:r>
              <a:rPr lang="en-GB" sz="2400" dirty="0"/>
              <a:t>Don’t know</a:t>
            </a:r>
          </a:p>
          <a:p>
            <a:pPr>
              <a:buFont typeface="Arial" pitchFamily="34" charset="0"/>
              <a:buChar char="•"/>
            </a:pPr>
            <a:endParaRPr lang="en-GB"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33450" y="809626"/>
            <a:ext cx="8286750"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A new power for Council to intervene?  </a:t>
            </a:r>
          </a:p>
        </p:txBody>
      </p:sp>
      <p:pic>
        <p:nvPicPr>
          <p:cNvPr id="4" name="Picture 3" descr="trust60.jpg"/>
          <p:cNvPicPr>
            <a:picLocks noChangeAspect="1"/>
          </p:cNvPicPr>
          <p:nvPr/>
        </p:nvPicPr>
        <p:blipFill>
          <a:blip r:embed="rId2"/>
          <a:stretch>
            <a:fillRect/>
          </a:stretch>
        </p:blipFill>
        <p:spPr>
          <a:xfrm>
            <a:off x="1070688" y="1656923"/>
            <a:ext cx="7987666" cy="406506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8456" y="925418"/>
            <a:ext cx="8339274"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A new power for Council to intervene?  </a:t>
            </a:r>
          </a:p>
        </p:txBody>
      </p:sp>
      <p:sp>
        <p:nvSpPr>
          <p:cNvPr id="5" name="TextBox 4"/>
          <p:cNvSpPr txBox="1"/>
          <p:nvPr/>
        </p:nvSpPr>
        <p:spPr>
          <a:xfrm>
            <a:off x="628456" y="1809750"/>
            <a:ext cx="8339274" cy="2677656"/>
          </a:xfrm>
          <a:prstGeom prst="rect">
            <a:avLst/>
          </a:prstGeom>
          <a:noFill/>
        </p:spPr>
        <p:txBody>
          <a:bodyPr wrap="square" rtlCol="0">
            <a:spAutoFit/>
          </a:bodyPr>
          <a:lstStyle/>
          <a:p>
            <a:r>
              <a:rPr lang="en-GB" sz="2400" dirty="0"/>
              <a:t>Key points</a:t>
            </a:r>
          </a:p>
          <a:p>
            <a:pPr>
              <a:buFont typeface="Arial" pitchFamily="34" charset="0"/>
              <a:buChar char="•"/>
            </a:pPr>
            <a:r>
              <a:rPr lang="en-GB" sz="2400" dirty="0"/>
              <a:t>Total support 83.4% </a:t>
            </a:r>
          </a:p>
          <a:p>
            <a:pPr>
              <a:buFont typeface="Arial" pitchFamily="34" charset="0"/>
              <a:buChar char="•"/>
            </a:pPr>
            <a:r>
              <a:rPr lang="en-GB" sz="2400" dirty="0"/>
              <a:t>Support among Conservative voters 88.3% </a:t>
            </a:r>
          </a:p>
          <a:p>
            <a:pPr>
              <a:buFont typeface="Arial" pitchFamily="34" charset="0"/>
              <a:buChar char="•"/>
            </a:pPr>
            <a:r>
              <a:rPr lang="en-GB" sz="2400" dirty="0"/>
              <a:t>Support amongst Labour voters 84.3%</a:t>
            </a:r>
          </a:p>
          <a:p>
            <a:endParaRPr lang="en-GB" sz="2400" dirty="0"/>
          </a:p>
          <a:p>
            <a:r>
              <a:rPr lang="en-GB" sz="2400" dirty="0"/>
              <a:t>Support is slightly higher for the stronger intervention power</a:t>
            </a:r>
          </a:p>
          <a:p>
            <a:pPr>
              <a:buFont typeface="Arial" pitchFamily="34" charset="0"/>
              <a:buChar char="•"/>
            </a:pPr>
            <a:endParaRPr lang="en-GB"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8455" y="925418"/>
            <a:ext cx="8559611"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Public feel “loss of control” is the key issue   </a:t>
            </a:r>
          </a:p>
        </p:txBody>
      </p:sp>
      <p:sp>
        <p:nvSpPr>
          <p:cNvPr id="4" name="TextBox 3"/>
          <p:cNvSpPr txBox="1"/>
          <p:nvPr/>
        </p:nvSpPr>
        <p:spPr>
          <a:xfrm>
            <a:off x="628455" y="1924050"/>
            <a:ext cx="8353620" cy="4524315"/>
          </a:xfrm>
          <a:prstGeom prst="rect">
            <a:avLst/>
          </a:prstGeom>
          <a:noFill/>
        </p:spPr>
        <p:txBody>
          <a:bodyPr wrap="square" rtlCol="0">
            <a:spAutoFit/>
          </a:bodyPr>
          <a:lstStyle/>
          <a:p>
            <a:r>
              <a:rPr lang="en-GB" dirty="0"/>
              <a:t>Survation research has shown consistently that the public want services that they see  the public see as essential for their lives must be publicly owned. This applies to Rail and buses, utilities as well as Council provided services.</a:t>
            </a:r>
          </a:p>
          <a:p>
            <a:endParaRPr lang="en-GB" dirty="0"/>
          </a:p>
          <a:p>
            <a:r>
              <a:rPr lang="en-GB" dirty="0"/>
              <a:t> A major series of focus groups research work undertaken for TULO in 2013 indicated that the loss of control and accountability over costs and services they relied upon was the key  for public ownership.</a:t>
            </a:r>
          </a:p>
          <a:p>
            <a:endParaRPr lang="en-GB" dirty="0"/>
          </a:p>
          <a:p>
            <a:r>
              <a:rPr lang="en-GB" dirty="0"/>
              <a:t>The 79% public believe in their taxes being spent at the local level which open the way for a major shift in provision of public services in the future.</a:t>
            </a:r>
          </a:p>
          <a:p>
            <a:endParaRPr lang="en-GB" dirty="0"/>
          </a:p>
          <a:p>
            <a:r>
              <a:rPr lang="en-GB" dirty="0"/>
              <a:t>Developing a model of local public services that is driven by public satisfaction with the service is the key challenge.</a:t>
            </a:r>
          </a:p>
          <a:p>
            <a:endParaRPr lang="en-GB" dirty="0"/>
          </a:p>
          <a:p>
            <a:r>
              <a:rPr lang="en-GB" dirty="0"/>
              <a:t>Survey of satisfaction across different services can model help support a model based on what the public think.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8455" y="925418"/>
            <a:ext cx="8857068"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Should Government give Councils more funds?</a:t>
            </a:r>
          </a:p>
        </p:txBody>
      </p:sp>
      <p:pic>
        <p:nvPicPr>
          <p:cNvPr id="4" name="Picture 3" descr="taxcouncil.jpg"/>
          <p:cNvPicPr>
            <a:picLocks noChangeAspect="1"/>
          </p:cNvPicPr>
          <p:nvPr/>
        </p:nvPicPr>
        <p:blipFill>
          <a:blip r:embed="rId2"/>
          <a:stretch>
            <a:fillRect/>
          </a:stretch>
        </p:blipFill>
        <p:spPr>
          <a:xfrm>
            <a:off x="628454" y="1567042"/>
            <a:ext cx="8857069" cy="446755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8455" y="925418"/>
            <a:ext cx="8857068"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Performance of Councils services positive</a:t>
            </a:r>
          </a:p>
        </p:txBody>
      </p:sp>
      <p:pic>
        <p:nvPicPr>
          <p:cNvPr id="3" name="Picture 2" descr="satisfaction overall.jpg"/>
          <p:cNvPicPr>
            <a:picLocks noChangeAspect="1"/>
          </p:cNvPicPr>
          <p:nvPr/>
        </p:nvPicPr>
        <p:blipFill>
          <a:blip r:embed="rId2"/>
          <a:stretch>
            <a:fillRect/>
          </a:stretch>
        </p:blipFill>
        <p:spPr>
          <a:xfrm>
            <a:off x="662170" y="1647825"/>
            <a:ext cx="8581659" cy="421005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8455" y="925418"/>
            <a:ext cx="8857068"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Performance mostly steady on last year</a:t>
            </a:r>
          </a:p>
        </p:txBody>
      </p:sp>
      <p:pic>
        <p:nvPicPr>
          <p:cNvPr id="3" name="Picture 2" descr="satisfaction overall.jpg"/>
          <p:cNvPicPr>
            <a:picLocks noChangeAspect="1"/>
          </p:cNvPicPr>
          <p:nvPr/>
        </p:nvPicPr>
        <p:blipFill>
          <a:blip r:embed="rId2"/>
          <a:stretch>
            <a:fillRect/>
          </a:stretch>
        </p:blipFill>
        <p:spPr>
          <a:xfrm>
            <a:off x="614362" y="1776173"/>
            <a:ext cx="8677275" cy="395335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589852" y="2502370"/>
            <a:ext cx="184632" cy="369316"/>
          </a:xfrm>
          <a:prstGeom prst="rect">
            <a:avLst/>
          </a:prstGeom>
          <a:noFill/>
        </p:spPr>
        <p:txBody>
          <a:bodyPr wrap="none" lIns="91423" tIns="45712" rIns="91423" bIns="45712" rtlCol="0">
            <a:spAutoFit/>
          </a:bodyPr>
          <a:lstStyle/>
          <a:p>
            <a:endParaRPr lang="en-US" dirty="0"/>
          </a:p>
        </p:txBody>
      </p:sp>
      <p:sp>
        <p:nvSpPr>
          <p:cNvPr id="9" name="TextBox 8"/>
          <p:cNvSpPr txBox="1"/>
          <p:nvPr/>
        </p:nvSpPr>
        <p:spPr>
          <a:xfrm>
            <a:off x="603056" y="2273300"/>
            <a:ext cx="6944373" cy="605278"/>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4000" b="1" dirty="0">
                <a:solidFill>
                  <a:srgbClr val="E0E2DA"/>
                </a:solidFill>
              </a:rPr>
              <a:t>For more information</a:t>
            </a:r>
          </a:p>
        </p:txBody>
      </p:sp>
      <p:sp>
        <p:nvSpPr>
          <p:cNvPr id="10" name="TextBox 9"/>
          <p:cNvSpPr txBox="1"/>
          <p:nvPr/>
        </p:nvSpPr>
        <p:spPr>
          <a:xfrm>
            <a:off x="603056" y="2955414"/>
            <a:ext cx="6453003" cy="605278"/>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4000" b="1" dirty="0">
                <a:solidFill>
                  <a:srgbClr val="E0E2DA"/>
                </a:solidFill>
              </a:rPr>
              <a:t>Paul Smith</a:t>
            </a:r>
          </a:p>
        </p:txBody>
      </p:sp>
      <p:sp>
        <p:nvSpPr>
          <p:cNvPr id="11" name="TextBox 10"/>
          <p:cNvSpPr txBox="1"/>
          <p:nvPr/>
        </p:nvSpPr>
        <p:spPr>
          <a:xfrm>
            <a:off x="628456" y="3628514"/>
            <a:ext cx="6918973" cy="605278"/>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4000" b="1" dirty="0">
                <a:solidFill>
                  <a:srgbClr val="E0E2DA"/>
                </a:solidFill>
              </a:rPr>
              <a:t>paul.smith@survation.com</a:t>
            </a:r>
          </a:p>
        </p:txBody>
      </p:sp>
    </p:spTree>
    <p:extLst>
      <p:ext uri="{BB962C8B-B14F-4D97-AF65-F5344CB8AC3E}">
        <p14:creationId xmlns:p14="http://schemas.microsoft.com/office/powerpoint/2010/main" val="2725019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90670" y="2244598"/>
            <a:ext cx="8167630" cy="3211119"/>
          </a:xfrm>
          <a:prstGeom prst="rect">
            <a:avLst/>
          </a:prstGeom>
          <a:noFill/>
        </p:spPr>
        <p:txBody>
          <a:bodyPr wrap="square" lIns="91423" tIns="45712" rIns="91423" bIns="45712" numCol="1" rtlCol="0">
            <a:spAutoFit/>
          </a:bodyPr>
          <a:lstStyle/>
          <a:p>
            <a:pPr marL="457200" indent="-457200">
              <a:buFont typeface="+mj-lt"/>
              <a:buAutoNum type="arabicPeriod"/>
            </a:pPr>
            <a:r>
              <a:rPr lang="en-GB" sz="2400" b="1" dirty="0">
                <a:solidFill>
                  <a:schemeClr val="tx1">
                    <a:lumMod val="75000"/>
                    <a:lumOff val="25000"/>
                  </a:schemeClr>
                </a:solidFill>
              </a:rPr>
              <a:t>Public </a:t>
            </a:r>
            <a:r>
              <a:rPr lang="en-GB" sz="2400" b="1" u="sng" dirty="0">
                <a:solidFill>
                  <a:schemeClr val="tx1">
                    <a:lumMod val="75000"/>
                    <a:lumOff val="25000"/>
                  </a:schemeClr>
                </a:solidFill>
              </a:rPr>
              <a:t>trust</a:t>
            </a:r>
            <a:r>
              <a:rPr lang="en-GB" sz="2400" b="1" dirty="0">
                <a:solidFill>
                  <a:schemeClr val="tx1">
                    <a:lumMod val="75000"/>
                    <a:lumOff val="25000"/>
                  </a:schemeClr>
                </a:solidFill>
              </a:rPr>
              <a:t> you more to run services</a:t>
            </a:r>
          </a:p>
          <a:p>
            <a:pPr marL="457200" indent="-457200">
              <a:buFont typeface="+mj-lt"/>
              <a:buAutoNum type="arabicPeriod"/>
            </a:pPr>
            <a:endParaRPr lang="en-GB" sz="2400" b="1" dirty="0">
              <a:solidFill>
                <a:schemeClr val="tx1">
                  <a:lumMod val="75000"/>
                  <a:lumOff val="25000"/>
                </a:schemeClr>
              </a:solidFill>
            </a:endParaRPr>
          </a:p>
          <a:p>
            <a:pPr marL="457200" indent="-457200">
              <a:buFont typeface="+mj-lt"/>
              <a:buAutoNum type="arabicPeriod"/>
            </a:pPr>
            <a:r>
              <a:rPr lang="en-GB" sz="2400" b="1" dirty="0">
                <a:solidFill>
                  <a:schemeClr val="tx1">
                    <a:lumMod val="75000"/>
                    <a:lumOff val="25000"/>
                  </a:schemeClr>
                </a:solidFill>
              </a:rPr>
              <a:t>They want to “be in control” of public services</a:t>
            </a:r>
            <a:endParaRPr lang="en-GB" sz="2400" b="1" i="1" u="sng" dirty="0">
              <a:solidFill>
                <a:schemeClr val="tx1">
                  <a:lumMod val="75000"/>
                  <a:lumOff val="25000"/>
                </a:schemeClr>
              </a:solidFill>
            </a:endParaRPr>
          </a:p>
          <a:p>
            <a:pPr marL="457200" indent="-457200">
              <a:buFont typeface="+mj-lt"/>
              <a:buAutoNum type="arabicPeriod"/>
            </a:pPr>
            <a:endParaRPr lang="en-GB" sz="2400" b="1" dirty="0">
              <a:solidFill>
                <a:schemeClr val="tx1">
                  <a:lumMod val="75000"/>
                  <a:lumOff val="25000"/>
                </a:schemeClr>
              </a:solidFill>
            </a:endParaRPr>
          </a:p>
          <a:p>
            <a:pPr marL="457200" indent="-457200">
              <a:buFont typeface="+mj-lt"/>
              <a:buAutoNum type="arabicPeriod"/>
            </a:pPr>
            <a:r>
              <a:rPr lang="en-GB" sz="2400" b="1" dirty="0">
                <a:solidFill>
                  <a:schemeClr val="tx1">
                    <a:lumMod val="75000"/>
                    <a:lumOff val="25000"/>
                  </a:schemeClr>
                </a:solidFill>
              </a:rPr>
              <a:t>National benchmarks based on </a:t>
            </a:r>
            <a:r>
              <a:rPr lang="en-GB" sz="2400" b="1" i="1" u="sng" dirty="0">
                <a:solidFill>
                  <a:schemeClr val="tx1">
                    <a:lumMod val="75000"/>
                    <a:lumOff val="25000"/>
                  </a:schemeClr>
                </a:solidFill>
              </a:rPr>
              <a:t>their needs  </a:t>
            </a:r>
            <a:r>
              <a:rPr lang="en-GB" sz="2400" b="1" dirty="0">
                <a:solidFill>
                  <a:schemeClr val="tx1">
                    <a:lumMod val="75000"/>
                    <a:lumOff val="25000"/>
                  </a:schemeClr>
                </a:solidFill>
              </a:rPr>
              <a:t> to be a new model of local council public services.</a:t>
            </a:r>
            <a:endParaRPr lang="en-GB" sz="2400" b="1" i="1" u="sng" dirty="0">
              <a:solidFill>
                <a:schemeClr val="tx1">
                  <a:lumMod val="75000"/>
                  <a:lumOff val="25000"/>
                </a:schemeClr>
              </a:solidFill>
            </a:endParaRPr>
          </a:p>
          <a:p>
            <a:pPr marL="457200" indent="-457200">
              <a:buFont typeface="+mj-lt"/>
              <a:buAutoNum type="arabicPeriod"/>
            </a:pPr>
            <a:endParaRPr lang="en-GB" sz="2400" b="1" i="1" u="sng" dirty="0">
              <a:solidFill>
                <a:schemeClr val="tx1">
                  <a:lumMod val="75000"/>
                  <a:lumOff val="25000"/>
                </a:schemeClr>
              </a:solidFill>
            </a:endParaRPr>
          </a:p>
          <a:p>
            <a:endParaRPr lang="en-GB" sz="2400" b="1" dirty="0">
              <a:solidFill>
                <a:schemeClr val="tx1">
                  <a:lumMod val="75000"/>
                  <a:lumOff val="25000"/>
                </a:schemeClr>
              </a:solidFill>
            </a:endParaRPr>
          </a:p>
          <a:p>
            <a:endParaRPr lang="en-GB" sz="1600" baseline="30000" dirty="0">
              <a:solidFill>
                <a:schemeClr val="tx1">
                  <a:lumMod val="75000"/>
                  <a:lumOff val="25000"/>
                </a:schemeClr>
              </a:solidFill>
            </a:endParaRPr>
          </a:p>
        </p:txBody>
      </p:sp>
      <p:sp>
        <p:nvSpPr>
          <p:cNvPr id="13" name="TextBox 12"/>
          <p:cNvSpPr txBox="1"/>
          <p:nvPr/>
        </p:nvSpPr>
        <p:spPr>
          <a:xfrm>
            <a:off x="-1589852" y="2502370"/>
            <a:ext cx="184632" cy="369316"/>
          </a:xfrm>
          <a:prstGeom prst="rect">
            <a:avLst/>
          </a:prstGeom>
          <a:noFill/>
        </p:spPr>
        <p:txBody>
          <a:bodyPr wrap="none" lIns="91423" tIns="45712" rIns="91423" bIns="45712" rtlCol="0">
            <a:spAutoFit/>
          </a:bodyPr>
          <a:lstStyle/>
          <a:p>
            <a:endParaRPr lang="en-US" dirty="0"/>
          </a:p>
        </p:txBody>
      </p:sp>
      <p:sp>
        <p:nvSpPr>
          <p:cNvPr id="18" name="TextBox 17"/>
          <p:cNvSpPr txBox="1"/>
          <p:nvPr/>
        </p:nvSpPr>
        <p:spPr>
          <a:xfrm>
            <a:off x="628456" y="1371600"/>
            <a:ext cx="8174021"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rgbClr val="E0E2DA"/>
                </a:solidFill>
              </a:rPr>
              <a:t>Three ways this presentation will help you</a:t>
            </a:r>
          </a:p>
        </p:txBody>
      </p:sp>
      <p:sp>
        <p:nvSpPr>
          <p:cNvPr id="21" name="TextBox 20"/>
          <p:cNvSpPr txBox="1"/>
          <p:nvPr/>
        </p:nvSpPr>
        <p:spPr>
          <a:xfrm>
            <a:off x="1690377" y="6307594"/>
            <a:ext cx="1717437" cy="215444"/>
          </a:xfrm>
          <a:prstGeom prst="rect">
            <a:avLst/>
          </a:prstGeom>
          <a:noFill/>
        </p:spPr>
        <p:txBody>
          <a:bodyPr wrap="square" lIns="91423" tIns="45712" rIns="91423" bIns="45712" rtlCol="0">
            <a:spAutoFit/>
          </a:bodyPr>
          <a:lstStyle/>
          <a:p>
            <a:r>
              <a:rPr lang="en-US" sz="800" dirty="0">
                <a:solidFill>
                  <a:schemeClr val="tx1">
                    <a:lumMod val="65000"/>
                    <a:lumOff val="35000"/>
                  </a:schemeClr>
                </a:solidFill>
              </a:rPr>
              <a:t>Presentation Title</a:t>
            </a:r>
          </a:p>
        </p:txBody>
      </p:sp>
      <p:sp>
        <p:nvSpPr>
          <p:cNvPr id="22" name="TextBox 21"/>
          <p:cNvSpPr txBox="1"/>
          <p:nvPr/>
        </p:nvSpPr>
        <p:spPr>
          <a:xfrm>
            <a:off x="528639" y="6306979"/>
            <a:ext cx="1717437" cy="215444"/>
          </a:xfrm>
          <a:prstGeom prst="rect">
            <a:avLst/>
          </a:prstGeom>
          <a:noFill/>
        </p:spPr>
        <p:txBody>
          <a:bodyPr wrap="square" lIns="91423" tIns="45712" rIns="91423" bIns="45712" rtlCol="0">
            <a:spAutoFit/>
          </a:bodyPr>
          <a:lstStyle/>
          <a:p>
            <a:r>
              <a:rPr lang="en-US" sz="800" dirty="0">
                <a:solidFill>
                  <a:schemeClr val="tx1">
                    <a:lumMod val="65000"/>
                    <a:lumOff val="35000"/>
                  </a:schemeClr>
                </a:solidFill>
              </a:rPr>
              <a:t>Page Title</a:t>
            </a:r>
          </a:p>
        </p:txBody>
      </p:sp>
    </p:spTree>
    <p:extLst>
      <p:ext uri="{BB962C8B-B14F-4D97-AF65-F5344CB8AC3E}">
        <p14:creationId xmlns:p14="http://schemas.microsoft.com/office/powerpoint/2010/main" val="2725019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28456" y="738130"/>
            <a:ext cx="8496493"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Introduction and Background</a:t>
            </a:r>
          </a:p>
        </p:txBody>
      </p:sp>
      <p:sp>
        <p:nvSpPr>
          <p:cNvPr id="11" name="TextBox 10"/>
          <p:cNvSpPr txBox="1"/>
          <p:nvPr/>
        </p:nvSpPr>
        <p:spPr>
          <a:xfrm>
            <a:off x="1690377" y="6307594"/>
            <a:ext cx="1717437" cy="215444"/>
          </a:xfrm>
          <a:prstGeom prst="rect">
            <a:avLst/>
          </a:prstGeom>
          <a:noFill/>
        </p:spPr>
        <p:txBody>
          <a:bodyPr wrap="square" lIns="91423" tIns="45712" rIns="91423" bIns="45712" rtlCol="0">
            <a:spAutoFit/>
          </a:bodyPr>
          <a:lstStyle/>
          <a:p>
            <a:r>
              <a:rPr lang="en-US" sz="800" dirty="0">
                <a:solidFill>
                  <a:schemeClr val="tx1">
                    <a:lumMod val="65000"/>
                    <a:lumOff val="35000"/>
                  </a:schemeClr>
                </a:solidFill>
              </a:rPr>
              <a:t>Presentation Title</a:t>
            </a:r>
          </a:p>
        </p:txBody>
      </p:sp>
      <p:sp>
        <p:nvSpPr>
          <p:cNvPr id="12" name="TextBox 11"/>
          <p:cNvSpPr txBox="1"/>
          <p:nvPr/>
        </p:nvSpPr>
        <p:spPr>
          <a:xfrm>
            <a:off x="528639" y="6306979"/>
            <a:ext cx="1717437" cy="215444"/>
          </a:xfrm>
          <a:prstGeom prst="rect">
            <a:avLst/>
          </a:prstGeom>
          <a:noFill/>
        </p:spPr>
        <p:txBody>
          <a:bodyPr wrap="square" lIns="91423" tIns="45712" rIns="91423" bIns="45712" rtlCol="0">
            <a:spAutoFit/>
          </a:bodyPr>
          <a:lstStyle/>
          <a:p>
            <a:r>
              <a:rPr lang="en-US" sz="800" dirty="0">
                <a:solidFill>
                  <a:schemeClr val="tx1">
                    <a:lumMod val="65000"/>
                    <a:lumOff val="35000"/>
                  </a:schemeClr>
                </a:solidFill>
              </a:rPr>
              <a:t>Page Title</a:t>
            </a:r>
          </a:p>
        </p:txBody>
      </p:sp>
      <p:pic>
        <p:nvPicPr>
          <p:cNvPr id="1026" name="Picture 2"/>
          <p:cNvPicPr>
            <a:picLocks noChangeAspect="1" noChangeArrowheads="1"/>
          </p:cNvPicPr>
          <p:nvPr/>
        </p:nvPicPr>
        <p:blipFill>
          <a:blip r:embed="rId3"/>
          <a:srcRect/>
          <a:stretch>
            <a:fillRect/>
          </a:stretch>
        </p:blipFill>
        <p:spPr bwMode="auto">
          <a:xfrm>
            <a:off x="4943475" y="3419475"/>
            <a:ext cx="19050" cy="19050"/>
          </a:xfrm>
          <a:prstGeom prst="rect">
            <a:avLst/>
          </a:prstGeom>
          <a:noFill/>
          <a:ln w="9525">
            <a:noFill/>
            <a:miter lim="800000"/>
            <a:headEnd/>
            <a:tailEnd/>
          </a:ln>
          <a:effectLst/>
        </p:spPr>
      </p:pic>
      <p:sp>
        <p:nvSpPr>
          <p:cNvPr id="13" name="TextBox 12"/>
          <p:cNvSpPr txBox="1"/>
          <p:nvPr/>
        </p:nvSpPr>
        <p:spPr>
          <a:xfrm>
            <a:off x="881349" y="1476260"/>
            <a:ext cx="7755875" cy="5078313"/>
          </a:xfrm>
          <a:prstGeom prst="rect">
            <a:avLst/>
          </a:prstGeom>
          <a:noFill/>
        </p:spPr>
        <p:txBody>
          <a:bodyPr wrap="square" rtlCol="0">
            <a:spAutoFit/>
          </a:bodyPr>
          <a:lstStyle/>
          <a:p>
            <a:pPr fontAlgn="base"/>
            <a:r>
              <a:rPr lang="en-GB" dirty="0"/>
              <a:t>Survation were asked by the Association for Public Service Excellence APSE to provide a public opinion survey of attitudes to local neighbourhood services in 2017, covering the range of council services that would appear in their local area. Most questions mirrored questions asked in 2016.</a:t>
            </a:r>
            <a:br>
              <a:rPr lang="en-GB" dirty="0"/>
            </a:br>
            <a:endParaRPr lang="en-GB" dirty="0"/>
          </a:p>
          <a:p>
            <a:pPr fontAlgn="base"/>
            <a:r>
              <a:rPr lang="en-GB" dirty="0"/>
              <a:t>Polling was conducted via online panel between 15th – 20th September 2017. </a:t>
            </a:r>
            <a:br>
              <a:rPr lang="en-GB" dirty="0"/>
            </a:br>
            <a:endParaRPr lang="en-GB" dirty="0"/>
          </a:p>
          <a:p>
            <a:pPr fontAlgn="base"/>
            <a:r>
              <a:rPr lang="en-GB" dirty="0"/>
              <a:t>Data were weighted by age, sex, region, household income, education, 2017 GE vote and 2016 EU Referendum vote to be representative of all UK adults aged 18+. </a:t>
            </a:r>
          </a:p>
          <a:p>
            <a:endParaRPr lang="en-GB" dirty="0"/>
          </a:p>
          <a:p>
            <a:pPr fontAlgn="base"/>
            <a:r>
              <a:rPr lang="en-GB" dirty="0"/>
              <a:t>The overall sample size was 1,634, including booster samples in Northern Ireland &amp; Wales to ensure sub-samples of at least 100 persons in those regions.</a:t>
            </a:r>
          </a:p>
          <a:p>
            <a:pPr fontAlgn="base"/>
            <a:endParaRPr lang="en-GB" dirty="0"/>
          </a:p>
          <a:p>
            <a:endParaRPr lang="en-GB" dirty="0"/>
          </a:p>
        </p:txBody>
      </p:sp>
    </p:spTree>
    <p:extLst>
      <p:ext uri="{BB962C8B-B14F-4D97-AF65-F5344CB8AC3E}">
        <p14:creationId xmlns:p14="http://schemas.microsoft.com/office/powerpoint/2010/main" val="2003785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8456" y="738130"/>
            <a:ext cx="8496493"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Key continuity: Trust and taxes remain high</a:t>
            </a:r>
          </a:p>
        </p:txBody>
      </p:sp>
      <p:sp>
        <p:nvSpPr>
          <p:cNvPr id="3" name="TextBox 2"/>
          <p:cNvSpPr txBox="1"/>
          <p:nvPr/>
        </p:nvSpPr>
        <p:spPr>
          <a:xfrm>
            <a:off x="628456" y="1652529"/>
            <a:ext cx="8229105" cy="5909310"/>
          </a:xfrm>
          <a:prstGeom prst="rect">
            <a:avLst/>
          </a:prstGeom>
          <a:noFill/>
        </p:spPr>
        <p:txBody>
          <a:bodyPr wrap="square" rtlCol="0">
            <a:spAutoFit/>
          </a:bodyPr>
          <a:lstStyle/>
          <a:p>
            <a:r>
              <a:rPr lang="en-GB" b="1" dirty="0"/>
              <a:t>As in 2016, Trust in Councils and Councillors is high relative to Government ministers and Private Companies</a:t>
            </a:r>
            <a:endParaRPr lang="en-GB" dirty="0"/>
          </a:p>
          <a:p>
            <a:endParaRPr lang="en-GB" dirty="0"/>
          </a:p>
          <a:p>
            <a:r>
              <a:rPr lang="en-GB" dirty="0"/>
              <a:t>·       Five times as many still trust the local Council over the Government to make decisions about how services are delivered provided in your local area</a:t>
            </a:r>
            <a:br>
              <a:rPr lang="en-GB" dirty="0"/>
            </a:br>
            <a:endParaRPr lang="en-GB" dirty="0"/>
          </a:p>
          <a:p>
            <a:r>
              <a:rPr lang="en-GB" dirty="0"/>
              <a:t>·       Eight times as many trust local councillors over government ministers to make decision about their local area </a:t>
            </a:r>
            <a:br>
              <a:rPr lang="en-GB" dirty="0"/>
            </a:br>
            <a:endParaRPr lang="en-GB" dirty="0"/>
          </a:p>
          <a:p>
            <a:r>
              <a:rPr lang="en-GB" dirty="0"/>
              <a:t>·       Five and half times as many trusted the council to provide services in their local area over a private company with people trusting the council 7.5  times more than the government.</a:t>
            </a:r>
          </a:p>
          <a:p>
            <a:r>
              <a:rPr lang="en-GB" dirty="0"/>
              <a:t> </a:t>
            </a:r>
          </a:p>
          <a:p>
            <a:r>
              <a:rPr lang="en-GB" dirty="0"/>
              <a:t>79% would like the government to give more money to local councils to spend at the local level for services that are their neighbourhood.</a:t>
            </a:r>
          </a:p>
          <a:p>
            <a:br>
              <a:rPr lang="en-GB" dirty="0"/>
            </a:br>
            <a:endParaRPr lang="en-GB" dirty="0"/>
          </a:p>
          <a:p>
            <a:br>
              <a:rPr lang="en-GB" dirty="0"/>
            </a:br>
            <a:endParaRPr lang="en-GB" dirty="0"/>
          </a:p>
          <a:p>
            <a:br>
              <a:rPr lang="en-GB" dirty="0"/>
            </a:b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28456" y="925418"/>
            <a:ext cx="8339274"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Trust relatively high Councils v Government </a:t>
            </a:r>
          </a:p>
        </p:txBody>
      </p:sp>
      <p:pic>
        <p:nvPicPr>
          <p:cNvPr id="8" name="Picture 7" descr="trustondecsions.JPG"/>
          <p:cNvPicPr>
            <a:picLocks noChangeAspect="1"/>
          </p:cNvPicPr>
          <p:nvPr/>
        </p:nvPicPr>
        <p:blipFill>
          <a:blip r:embed="rId3"/>
          <a:stretch>
            <a:fillRect/>
          </a:stretch>
        </p:blipFill>
        <p:spPr>
          <a:xfrm>
            <a:off x="614362" y="1666875"/>
            <a:ext cx="8677275" cy="4305300"/>
          </a:xfrm>
          <a:prstGeom prst="rect">
            <a:avLst/>
          </a:prstGeom>
        </p:spPr>
      </p:pic>
    </p:spTree>
    <p:extLst>
      <p:ext uri="{BB962C8B-B14F-4D97-AF65-F5344CB8AC3E}">
        <p14:creationId xmlns:p14="http://schemas.microsoft.com/office/powerpoint/2010/main" val="2003785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8456" y="925418"/>
            <a:ext cx="8339274"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Trust relatively high in Councilors v others</a:t>
            </a:r>
          </a:p>
        </p:txBody>
      </p:sp>
      <p:pic>
        <p:nvPicPr>
          <p:cNvPr id="5" name="Picture 4" descr="trusttodecideonservices.JPG"/>
          <p:cNvPicPr>
            <a:picLocks noChangeAspect="1"/>
          </p:cNvPicPr>
          <p:nvPr/>
        </p:nvPicPr>
        <p:blipFill>
          <a:blip r:embed="rId2"/>
          <a:stretch>
            <a:fillRect/>
          </a:stretch>
        </p:blipFill>
        <p:spPr>
          <a:xfrm>
            <a:off x="457006" y="1662112"/>
            <a:ext cx="9058275" cy="43338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8456" y="925418"/>
            <a:ext cx="8339274"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Trust high in Councils to deliver services </a:t>
            </a:r>
          </a:p>
        </p:txBody>
      </p:sp>
      <p:pic>
        <p:nvPicPr>
          <p:cNvPr id="5" name="Picture 4" descr="trusttodeliverservices.JPG"/>
          <p:cNvPicPr>
            <a:picLocks noChangeAspect="1"/>
          </p:cNvPicPr>
          <p:nvPr/>
        </p:nvPicPr>
        <p:blipFill>
          <a:blip r:embed="rId2"/>
          <a:stretch>
            <a:fillRect/>
          </a:stretch>
        </p:blipFill>
        <p:spPr>
          <a:xfrm>
            <a:off x="437956" y="1681162"/>
            <a:ext cx="8839200" cy="43338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8456" y="925418"/>
            <a:ext cx="8339274"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Who do you want to inspect building works?  </a:t>
            </a:r>
          </a:p>
        </p:txBody>
      </p:sp>
      <p:sp>
        <p:nvSpPr>
          <p:cNvPr id="3073" name="Rectangle 1"/>
          <p:cNvSpPr>
            <a:spLocks noChangeArrowheads="1"/>
          </p:cNvSpPr>
          <p:nvPr/>
        </p:nvSpPr>
        <p:spPr bwMode="auto">
          <a:xfrm>
            <a:off x="628455" y="1565193"/>
            <a:ext cx="8610795"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Frank Regular"/>
                <a:ea typeface="Times New Roman" pitchFamily="18" charset="0"/>
                <a:cs typeface="Times New Roman" pitchFamily="18" charset="0"/>
              </a:rPr>
              <a:t>Building inspectors employed by a local council used to perform all building inspections to check they complied with the approved plans and health and safety standards. Now, private employed  consultants engaged by the developer mostly conduct these inspections.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Frank Regular"/>
                <a:ea typeface="Times New Roman" pitchFamily="18" charset="0"/>
                <a:cs typeface="Times New Roman" pitchFamily="18" charset="0"/>
              </a:rPr>
              <a:t>Which of the following is closest to your view?</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Frank Regular"/>
                <a:ea typeface="Times New Roman" pitchFamily="18" charset="0"/>
                <a:cs typeface="Times New Roman" pitchFamily="18" charset="0"/>
              </a:rPr>
              <a:t>“Building inspections should be carried out by inspectors employed by the local council.”</a:t>
            </a:r>
            <a:endParaRPr kumimoji="0" lang="en-GB"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a:ln>
                <a:noFill/>
              </a:ln>
              <a:solidFill>
                <a:schemeClr val="tx1"/>
              </a:solidFill>
              <a:effectLst/>
              <a:latin typeface="Frank Regular"/>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sz="2000" dirty="0">
                <a:latin typeface="Frank Regular"/>
                <a:ea typeface="Times New Roman" pitchFamily="18" charset="0"/>
                <a:cs typeface="Times New Roman" pitchFamily="18" charset="0"/>
              </a:rPr>
              <a:t>“</a:t>
            </a:r>
            <a:r>
              <a:rPr kumimoji="0" lang="en-GB" sz="2000" b="0" i="0" u="none" strike="noStrike" cap="none" normalizeH="0" baseline="0" dirty="0">
                <a:ln>
                  <a:noFill/>
                </a:ln>
                <a:solidFill>
                  <a:schemeClr val="tx1"/>
                </a:solidFill>
                <a:effectLst/>
                <a:latin typeface="Frank Regular"/>
                <a:ea typeface="Times New Roman" pitchFamily="18" charset="0"/>
                <a:cs typeface="Times New Roman" pitchFamily="18" charset="0"/>
              </a:rPr>
              <a:t>Building inspections should be carried out by private inspectors.”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Frank Regular"/>
                <a:ea typeface="Times New Roman" pitchFamily="18" charset="0"/>
                <a:cs typeface="Times New Roman" pitchFamily="18" charset="0"/>
              </a:rPr>
              <a:t>“Don</a:t>
            </a:r>
            <a:r>
              <a:rPr kumimoji="0" lang="en-GB" sz="2000" b="0" i="0" u="none" strike="noStrike" cap="none" normalizeH="0" baseline="0" dirty="0">
                <a:ln>
                  <a:noFill/>
                </a:ln>
                <a:solidFill>
                  <a:schemeClr val="tx1"/>
                </a:solidFill>
                <a:effectLst/>
                <a:latin typeface="Calibri"/>
                <a:ea typeface="Times New Roman" pitchFamily="18" charset="0"/>
                <a:cs typeface="Times New Roman" pitchFamily="18" charset="0"/>
              </a:rPr>
              <a:t>’</a:t>
            </a:r>
            <a:r>
              <a:rPr kumimoji="0" lang="en-GB" sz="2000" b="0" i="0" u="none" strike="noStrike" cap="none" normalizeH="0" baseline="0" dirty="0">
                <a:ln>
                  <a:noFill/>
                </a:ln>
                <a:solidFill>
                  <a:schemeClr val="tx1"/>
                </a:solidFill>
                <a:effectLst/>
                <a:latin typeface="Frank Regular"/>
                <a:ea typeface="Times New Roman" pitchFamily="18" charset="0"/>
                <a:cs typeface="Times New Roman" pitchFamily="18" charset="0"/>
              </a:rPr>
              <a:t>t know” </a:t>
            </a:r>
            <a:endParaRPr kumimoji="0" lang="en-GB"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33450" y="857250"/>
            <a:ext cx="8286750" cy="461649"/>
          </a:xfrm>
          <a:prstGeom prst="rect">
            <a:avLst/>
          </a:prstGeom>
          <a:solidFill>
            <a:schemeClr val="tx1"/>
          </a:solidFill>
        </p:spPr>
        <p:txBody>
          <a:bodyPr wrap="square" lIns="91423" tIns="45712" rIns="91423" bIns="45712" rtlCol="0">
            <a:spAutoFit/>
          </a:bodyPr>
          <a:lstStyle/>
          <a:p>
            <a:pPr>
              <a:lnSpc>
                <a:spcPct val="80000"/>
              </a:lnSpc>
              <a:spcAft>
                <a:spcPts val="1200"/>
              </a:spcAft>
            </a:pPr>
            <a:r>
              <a:rPr lang="en-US" sz="3000" b="1" dirty="0">
                <a:solidFill>
                  <a:schemeClr val="bg1"/>
                </a:solidFill>
              </a:rPr>
              <a:t>Who do you want to inspect building works </a:t>
            </a:r>
          </a:p>
        </p:txBody>
      </p:sp>
      <p:pic>
        <p:nvPicPr>
          <p:cNvPr id="4" name="Picture 3" descr="trust60.jpg"/>
          <p:cNvPicPr>
            <a:picLocks noChangeAspect="1"/>
          </p:cNvPicPr>
          <p:nvPr/>
        </p:nvPicPr>
        <p:blipFill>
          <a:blip r:embed="rId2"/>
          <a:stretch>
            <a:fillRect/>
          </a:stretch>
        </p:blipFill>
        <p:spPr>
          <a:xfrm>
            <a:off x="957165" y="1552576"/>
            <a:ext cx="7901085" cy="4558800"/>
          </a:xfrm>
          <a:prstGeom prst="rect">
            <a:avLst/>
          </a:prstGeom>
        </p:spPr>
      </p:pic>
    </p:spTree>
  </p:cSld>
  <p:clrMapOvr>
    <a:masterClrMapping/>
  </p:clrMapOvr>
</p:sld>
</file>

<file path=ppt/theme/theme1.xml><?xml version="1.0" encoding="utf-8"?>
<a:theme xmlns:a="http://schemas.openxmlformats.org/drawingml/2006/main" name="1_Office Theme">
  <a:themeElements>
    <a:clrScheme name="Codex">
      <a:dk1>
        <a:sysClr val="windowText" lastClr="000000"/>
      </a:dk1>
      <a:lt1>
        <a:sysClr val="window" lastClr="FFFFFF"/>
      </a:lt1>
      <a:dk2>
        <a:srgbClr val="59564B"/>
      </a:dk2>
      <a:lt2>
        <a:srgbClr val="DFDAC7"/>
      </a:lt2>
      <a:accent1>
        <a:srgbClr val="990000"/>
      </a:accent1>
      <a:accent2>
        <a:srgbClr val="EFAB16"/>
      </a:accent2>
      <a:accent3>
        <a:srgbClr val="78AC35"/>
      </a:accent3>
      <a:accent4>
        <a:srgbClr val="35ACA2"/>
      </a:accent4>
      <a:accent5>
        <a:srgbClr val="4083CF"/>
      </a:accent5>
      <a:accent6>
        <a:srgbClr val="0D335E"/>
      </a:accent6>
      <a:hlink>
        <a:srgbClr val="EF8E1C"/>
      </a:hlink>
      <a:folHlink>
        <a:srgbClr val="FEC60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microsoft.com/sharepoint/v3/field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2513</TotalTime>
  <Words>585</Words>
  <Application>Microsoft Office PowerPoint</Application>
  <PresentationFormat>A4 Paper (210x297 mm)</PresentationFormat>
  <Paragraphs>87</Paragraphs>
  <Slides>18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Frank Regular</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Matthew Ellis</cp:lastModifiedBy>
  <cp:revision>165</cp:revision>
  <cp:lastPrinted>2014-03-18T09:03:52Z</cp:lastPrinted>
  <dcterms:created xsi:type="dcterms:W3CDTF">2014-03-19T10:35:18Z</dcterms:created>
  <dcterms:modified xsi:type="dcterms:W3CDTF">2018-05-17T10:37:52Z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